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42"/>
  </p:notesMasterIdLst>
  <p:sldIdLst>
    <p:sldId id="282" r:id="rId2"/>
    <p:sldId id="317" r:id="rId3"/>
    <p:sldId id="320" r:id="rId4"/>
    <p:sldId id="318" r:id="rId5"/>
    <p:sldId id="284" r:id="rId6"/>
    <p:sldId id="283" r:id="rId7"/>
    <p:sldId id="285" r:id="rId8"/>
    <p:sldId id="286" r:id="rId9"/>
    <p:sldId id="287" r:id="rId10"/>
    <p:sldId id="300" r:id="rId11"/>
    <p:sldId id="321" r:id="rId12"/>
    <p:sldId id="288" r:id="rId13"/>
    <p:sldId id="289" r:id="rId14"/>
    <p:sldId id="290" r:id="rId15"/>
    <p:sldId id="292" r:id="rId16"/>
    <p:sldId id="299" r:id="rId17"/>
    <p:sldId id="291" r:id="rId18"/>
    <p:sldId id="293" r:id="rId19"/>
    <p:sldId id="294" r:id="rId20"/>
    <p:sldId id="295" r:id="rId21"/>
    <p:sldId id="296" r:id="rId22"/>
    <p:sldId id="297" r:id="rId23"/>
    <p:sldId id="298" r:id="rId24"/>
    <p:sldId id="301" r:id="rId25"/>
    <p:sldId id="322" r:id="rId26"/>
    <p:sldId id="323" r:id="rId27"/>
    <p:sldId id="314" r:id="rId28"/>
    <p:sldId id="325" r:id="rId29"/>
    <p:sldId id="316" r:id="rId30"/>
    <p:sldId id="302" r:id="rId31"/>
    <p:sldId id="315" r:id="rId32"/>
    <p:sldId id="306" r:id="rId33"/>
    <p:sldId id="309" r:id="rId34"/>
    <p:sldId id="308" r:id="rId35"/>
    <p:sldId id="307" r:id="rId36"/>
    <p:sldId id="319" r:id="rId37"/>
    <p:sldId id="310" r:id="rId38"/>
    <p:sldId id="311" r:id="rId39"/>
    <p:sldId id="312" r:id="rId40"/>
    <p:sldId id="313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26" autoAdjust="0"/>
    <p:restoredTop sz="70297" autoAdjust="0"/>
  </p:normalViewPr>
  <p:slideViewPr>
    <p:cSldViewPr snapToGrid="0">
      <p:cViewPr varScale="1">
        <p:scale>
          <a:sx n="44" d="100"/>
          <a:sy n="44" d="100"/>
        </p:scale>
        <p:origin x="148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2.xml"/><Relationship Id="rId7" Type="http://schemas.openxmlformats.org/officeDocument/2006/relationships/slide" Target="slides/slide40.xml"/><Relationship Id="rId2" Type="http://schemas.openxmlformats.org/officeDocument/2006/relationships/slide" Target="slides/slide30.xml"/><Relationship Id="rId1" Type="http://schemas.openxmlformats.org/officeDocument/2006/relationships/slide" Target="slides/slide1.xml"/><Relationship Id="rId6" Type="http://schemas.openxmlformats.org/officeDocument/2006/relationships/slide" Target="slides/slide39.xml"/><Relationship Id="rId5" Type="http://schemas.openxmlformats.org/officeDocument/2006/relationships/slide" Target="slides/slide38.xml"/><Relationship Id="rId4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ED7AE-E235-4878-9AE6-EF759F3D21FE}" type="slidenum">
              <a:rPr lang="en-US"/>
              <a:pPr/>
              <a:t>35</a:t>
            </a:fld>
            <a:endParaRPr lang="en-US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998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95E82-4116-4FBA-AB08-3B4FB135F1DA}" type="slidenum">
              <a:rPr lang="en-US"/>
              <a:pPr/>
              <a:t>37</a:t>
            </a:fld>
            <a:endParaRPr lang="en-US"/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053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C3049-06C7-4A6A-8D7F-4E96D0B408BE}" type="slidenum">
              <a:rPr lang="en-US"/>
              <a:pPr/>
              <a:t>38</a:t>
            </a:fld>
            <a:endParaRPr lang="en-US"/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917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176037-3B87-4FD6-9AF7-5887F2E034C7}" type="slidenum">
              <a:rPr lang="en-US"/>
              <a:pPr/>
              <a:t>39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973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0D933C-C221-4DAD-ADC8-9E9C48A497E9}" type="slidenum">
              <a:rPr lang="en-US"/>
              <a:pPr/>
              <a:t>40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90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563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13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in class discussion</a:t>
            </a:r>
            <a:r>
              <a:rPr lang="en-US" baseline="0" dirty="0" smtClean="0"/>
              <a:t> during lecture:</a:t>
            </a:r>
            <a:endParaRPr lang="en-US" dirty="0" smtClean="0"/>
          </a:p>
          <a:p>
            <a:r>
              <a:rPr lang="en-US" dirty="0" smtClean="0"/>
              <a:t>Fusion 360(a CAD software) has it implemented in a pretty cool way…it has a “timeline” at the bottom where you can go back and change things/move the order around</a:t>
            </a:r>
          </a:p>
          <a:p>
            <a:r>
              <a:rPr lang="en-US" dirty="0" smtClean="0"/>
              <a:t>Here’s an image: https://encrypted-tbn0.gstatic.com/images?q=tbn%3AANd9GcR0_aZJRxR3BVD3nsj2IKml89uGhZR3cwJncA&amp;usqp=CAU </a:t>
            </a:r>
          </a:p>
          <a:p>
            <a:r>
              <a:rPr lang="en-US" dirty="0" smtClean="0"/>
              <a:t>(I</a:t>
            </a:r>
            <a:r>
              <a:rPr lang="en-US" baseline="0" dirty="0" smtClean="0"/>
              <a:t> put the picture above to the left of the slide.)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08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B7A3F-BB7F-4D63-9C6A-E348C1E8C26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0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2691F8-1850-4FFC-B37E-F3093C8D717D}" type="slidenum">
              <a:rPr lang="en-US"/>
              <a:pPr/>
              <a:t>30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801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D0B529-62CC-4ECD-88DF-13C7F334E369}" type="slidenum">
              <a:rPr lang="en-US"/>
              <a:pPr/>
              <a:t>32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46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35BE08-4459-493F-8D08-3AF2A84B31AE}" type="slidenum">
              <a:rPr lang="en-US"/>
              <a:pPr/>
              <a:t>33</a:t>
            </a:fld>
            <a:endParaRPr lang="en-US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11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FA2860-48BD-4768-9552-EBD253BBFC1C}" type="slidenum">
              <a:rPr lang="en-US"/>
              <a:pPr/>
              <a:t>34</a:t>
            </a:fld>
            <a:endParaRPr lang="en-US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76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8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1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4" y="4425956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2790702" y="6432551"/>
            <a:ext cx="3562597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4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4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6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37263" y="6248400"/>
            <a:ext cx="366947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en.wikipedia.org/wiki/Command_patter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urlander.net/DJ/Videos/EditableGraphicalHistoriesVideo.shtml" TargetMode="External"/><Relationship Id="rId2" Type="http://schemas.openxmlformats.org/officeDocument/2006/relationships/hyperlink" Target="http://ieeexplore.ieee.org/stamp/stamp.jsp?tp=&amp;arnumber=18020&amp;isnumber=66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hyperlink" Target="https://www.youtube.com/watch?v=qUHnZudq7ws&amp;list=PL3856C8FlIWfr_tX8CMUhOJvl34ylClgb&amp;index=2" TargetMode="External"/><Relationship Id="rId2" Type="http://schemas.openxmlformats.org/officeDocument/2006/relationships/hyperlink" Target="http://dl.acm.org/citation.cfm?doid=2702123.270254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_EmbGg-b6Mo" TargetMode="Externa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lbIBdlUGIc" TargetMode="External"/><Relationship Id="rId2" Type="http://schemas.openxmlformats.org/officeDocument/2006/relationships/hyperlink" Target="http://www.cs.cmu.edu/~natprog/papers/ICSE15-Azurite-v12-CameraReady.pdf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dl.acm.org/citation.cfm?id=238526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hyperlink" Target="http://dl.acm.org/citation.cfm?id=274716" TargetMode="External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.cmu.edu/~amulet/videos/Topaz.mp4" TargetMode="External"/><Relationship Id="rId5" Type="http://schemas.openxmlformats.org/officeDocument/2006/relationships/hyperlink" Target="http://youtu.be/RtHgofs4p3U" TargetMode="External"/><Relationship Id="rId4" Type="http://schemas.openxmlformats.org/officeDocument/2006/relationships/hyperlink" Target="http://www.cs.cmu.edu/~amulet/papers/commandsbydemo-p534-myers.pdf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.springer.com/chapter/10.1007%2F978-94-011-0349-7_15" TargetMode="External"/><Relationship Id="rId2" Type="http://schemas.openxmlformats.org/officeDocument/2006/relationships/hyperlink" Target="http://dx.doi.org/10.1016/0953-5438(92)90021-7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hyperlink" Target="http://www.cs.cmu.edu/~NatProg/papers/Myers2006Crystal.pdf" TargetMode="External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hyperlink" Target="http://www.cs.cmu.edu/~natprog/movies/Crystal.mov" TargetMode="External"/><Relationship Id="rId4" Type="http://schemas.openxmlformats.org/officeDocument/2006/relationships/hyperlink" Target="http://youtu.be/hC3n6ndHd8M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14:</a:t>
            </a:r>
            <a:br>
              <a:rPr lang="en-US" sz="2800" dirty="0"/>
            </a:br>
            <a:r>
              <a:rPr lang="en-US" dirty="0"/>
              <a:t>Command Objects </a:t>
            </a:r>
            <a:r>
              <a:rPr lang="en-US" dirty="0" smtClean="0"/>
              <a:t>&amp;</a:t>
            </a:r>
            <a:br>
              <a:rPr lang="en-US" dirty="0" smtClean="0"/>
            </a:br>
            <a:r>
              <a:rPr lang="en-US" dirty="0" smtClean="0"/>
              <a:t>Support </a:t>
            </a:r>
            <a:r>
              <a:rPr lang="en-US" dirty="0"/>
              <a:t>for Undo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05-431/631 Software </a:t>
            </a:r>
            <a:r>
              <a:rPr lang="en-US" dirty="0"/>
              <a:t>Structures for User Interfaces (SSUI)</a:t>
            </a:r>
            <a:endParaRPr lang="en-US" dirty="0" smtClean="0"/>
          </a:p>
          <a:p>
            <a:r>
              <a:rPr lang="en-US" dirty="0" smtClean="0"/>
              <a:t>Fall, 2020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 in Various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details for how Linear Undo works in </a:t>
            </a:r>
            <a:r>
              <a:rPr lang="en-US" dirty="0" smtClean="0">
                <a:solidFill>
                  <a:srgbClr val="C00000"/>
                </a:solidFill>
              </a:rPr>
              <a:t>PowerPoint</a:t>
            </a:r>
          </a:p>
          <a:p>
            <a:pPr lvl="1"/>
            <a:r>
              <a:rPr lang="en-US" dirty="0" smtClean="0"/>
              <a:t>Good reference for expected behaviors</a:t>
            </a:r>
          </a:p>
          <a:p>
            <a:pPr lvl="1"/>
            <a:r>
              <a:rPr lang="en-US" dirty="0" smtClean="0"/>
              <a:t>Note how selection changes as a result of undo</a:t>
            </a:r>
          </a:p>
          <a:p>
            <a:r>
              <a:rPr lang="en-US" dirty="0" smtClean="0"/>
              <a:t>Many programs have “unusual” designs for undo</a:t>
            </a:r>
          </a:p>
          <a:p>
            <a:pPr lvl="1"/>
            <a:r>
              <a:rPr lang="en-US" dirty="0" smtClean="0"/>
              <a:t>Outlook – single level; undo delete – not selected (so hard to find)</a:t>
            </a:r>
          </a:p>
          <a:p>
            <a:pPr lvl="1"/>
            <a:r>
              <a:rPr lang="en-US" dirty="0" err="1" smtClean="0"/>
              <a:t>PhotoShop</a:t>
            </a:r>
            <a:r>
              <a:rPr lang="en-US" dirty="0" smtClean="0"/>
              <a:t> – 2 or 3 different undo mechanisms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68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40"/>
            <a:ext cx="7543800" cy="886755"/>
          </a:xfrm>
        </p:spPr>
        <p:txBody>
          <a:bodyPr/>
          <a:lstStyle/>
          <a:p>
            <a:r>
              <a:rPr lang="en-US" dirty="0" smtClean="0"/>
              <a:t>Adobe </a:t>
            </a:r>
            <a:r>
              <a:rPr lang="en-US" dirty="0" err="1" smtClean="0"/>
              <a:t>PhotoShop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952" y="1008998"/>
            <a:ext cx="8229600" cy="462980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History pane displays previous operations</a:t>
            </a:r>
          </a:p>
          <a:p>
            <a:r>
              <a:rPr lang="en-US" dirty="0" smtClean="0"/>
              <a:t>^Z – one-level undo that toggles undo/redo – until V2019</a:t>
            </a:r>
          </a:p>
          <a:p>
            <a:r>
              <a:rPr lang="en-US" dirty="0" smtClean="0"/>
              <a:t>Also Shift-^Z, Alt-^Z - linear undo forwards and backwards</a:t>
            </a:r>
          </a:p>
          <a:p>
            <a:pPr lvl="1"/>
            <a:r>
              <a:rPr lang="en-US" dirty="0" smtClean="0"/>
              <a:t>Redo list erased on new</a:t>
            </a:r>
            <a:br>
              <a:rPr lang="en-US" dirty="0" smtClean="0"/>
            </a:br>
            <a:r>
              <a:rPr lang="en-US" dirty="0" smtClean="0"/>
              <a:t>operations</a:t>
            </a:r>
          </a:p>
          <a:p>
            <a:r>
              <a:rPr lang="en-US" dirty="0" smtClean="0"/>
              <a:t>“History brush”</a:t>
            </a:r>
          </a:p>
          <a:p>
            <a:pPr lvl="1"/>
            <a:r>
              <a:rPr lang="en-US" dirty="0" smtClean="0"/>
              <a:t>Select point in past and</a:t>
            </a:r>
            <a:br>
              <a:rPr lang="en-US" dirty="0" smtClean="0"/>
            </a:br>
            <a:r>
              <a:rPr lang="en-US" dirty="0" smtClean="0"/>
              <a:t>brush area – returns to</a:t>
            </a:r>
            <a:br>
              <a:rPr lang="en-US" dirty="0" smtClean="0"/>
            </a:br>
            <a:r>
              <a:rPr lang="en-US" dirty="0" smtClean="0"/>
              <a:t>the way it was in the past</a:t>
            </a:r>
          </a:p>
          <a:p>
            <a:pPr lvl="1"/>
            <a:r>
              <a:rPr lang="en-US" dirty="0" smtClean="0"/>
              <a:t>Can’t “skip” operations</a:t>
            </a:r>
          </a:p>
          <a:p>
            <a:pPr lvl="1"/>
            <a:r>
              <a:rPr lang="en-US" dirty="0" smtClean="0"/>
              <a:t>Is selective by </a:t>
            </a:r>
            <a:r>
              <a:rPr lang="en-US" i="1" dirty="0" smtClean="0"/>
              <a:t>region</a:t>
            </a:r>
            <a:r>
              <a:rPr lang="en-US" dirty="0" smtClean="0"/>
              <a:t>, but</a:t>
            </a:r>
            <a:br>
              <a:rPr lang="en-US" dirty="0" smtClean="0"/>
            </a:br>
            <a:r>
              <a:rPr lang="en-US" dirty="0" smtClean="0"/>
              <a:t>not by </a:t>
            </a:r>
            <a:r>
              <a:rPr lang="en-US" i="1" dirty="0" smtClean="0"/>
              <a:t>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pic>
        <p:nvPicPr>
          <p:cNvPr id="30722" name="Picture 2" descr="C:\Users\bam\AppData\Local\Temp\SNAGHTMLa4e20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6610" y="2511974"/>
            <a:ext cx="4897391" cy="4346029"/>
          </a:xfrm>
          <a:prstGeom prst="rect">
            <a:avLst/>
          </a:prstGeom>
          <a:noFill/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" y="5456759"/>
            <a:ext cx="3142593" cy="140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558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66235"/>
          </a:xfrm>
        </p:spPr>
        <p:txBody>
          <a:bodyPr/>
          <a:lstStyle/>
          <a:p>
            <a:r>
              <a:rPr lang="en-US" dirty="0" smtClean="0"/>
              <a:t>Undo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7018"/>
            <a:ext cx="8229600" cy="500553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Need a central list of operations</a:t>
            </a:r>
          </a:p>
          <a:p>
            <a:r>
              <a:rPr lang="en-US" dirty="0" smtClean="0"/>
              <a:t>Where to store the old values?</a:t>
            </a:r>
          </a:p>
          <a:p>
            <a:pPr lvl="1"/>
            <a:r>
              <a:rPr lang="en-US" dirty="0" smtClean="0"/>
              <a:t>With objects that are modified</a:t>
            </a:r>
          </a:p>
          <a:p>
            <a:pPr lvl="2"/>
            <a:r>
              <a:rPr lang="en-US" dirty="0" smtClean="0"/>
              <a:t>E.g., a rectangle keeps track of all its former locations</a:t>
            </a:r>
          </a:p>
          <a:p>
            <a:pPr lvl="2"/>
            <a:r>
              <a:rPr lang="en-US" dirty="0" smtClean="0"/>
              <a:t>Called “Memento Pattern” (Wikipedia)</a:t>
            </a:r>
          </a:p>
          <a:p>
            <a:pPr lvl="2"/>
            <a:r>
              <a:rPr lang="en-US" dirty="0" smtClean="0"/>
              <a:t>But limited in kinds of editors – doesn’t work for text, paint</a:t>
            </a:r>
          </a:p>
          <a:p>
            <a:pPr lvl="1"/>
            <a:r>
              <a:rPr lang="en-US" dirty="0" smtClean="0"/>
              <a:t>In a global list</a:t>
            </a:r>
          </a:p>
          <a:p>
            <a:pPr lvl="2"/>
            <a:r>
              <a:rPr lang="en-US" dirty="0" smtClean="0"/>
              <a:t>But what to store for each operation?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Using the Command Object pattern</a:t>
            </a:r>
          </a:p>
          <a:p>
            <a:pPr lvl="2"/>
            <a:r>
              <a:rPr lang="en-US" dirty="0" smtClean="0"/>
              <a:t>Store in the command object itself</a:t>
            </a:r>
          </a:p>
          <a:p>
            <a:pPr lvl="2"/>
            <a:r>
              <a:rPr lang="en-US" dirty="0" smtClean="0"/>
              <a:t>Then it stays with the operation</a:t>
            </a:r>
          </a:p>
          <a:p>
            <a:pPr lvl="2"/>
            <a:r>
              <a:rPr lang="en-US" dirty="0"/>
              <a:t>No confusion about which parameters for which operation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94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Object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118" y="1551709"/>
            <a:ext cx="8004464" cy="488084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/>
              </a:rPr>
              <a:t>Wikipedia</a:t>
            </a:r>
            <a:r>
              <a:rPr lang="en-US" dirty="0" smtClean="0"/>
              <a:t>: “An </a:t>
            </a:r>
            <a:r>
              <a:rPr lang="en-US" dirty="0"/>
              <a:t>object is used to encapsulate all information needed to perform an action or trigger an event at a later time. This information includes the method name, the object that owns the method and values for the method parameters</a:t>
            </a:r>
            <a:r>
              <a:rPr lang="en-US" dirty="0" smtClean="0"/>
              <a:t>.”</a:t>
            </a:r>
            <a:endParaRPr lang="en-US" dirty="0"/>
          </a:p>
          <a:p>
            <a:r>
              <a:rPr lang="en-US" dirty="0" smtClean="0"/>
              <a:t>Was in original “Design Patterns”</a:t>
            </a:r>
            <a:br>
              <a:rPr lang="en-US" dirty="0" smtClean="0"/>
            </a:br>
            <a:r>
              <a:rPr lang="en-US" dirty="0" smtClean="0"/>
              <a:t>book (1994)</a:t>
            </a:r>
          </a:p>
          <a:p>
            <a:r>
              <a:rPr lang="en-US" dirty="0" smtClean="0"/>
              <a:t>Better separation between action</a:t>
            </a:r>
            <a:br>
              <a:rPr lang="en-US" dirty="0" smtClean="0"/>
            </a:br>
            <a:r>
              <a:rPr lang="en-US" dirty="0" smtClean="0"/>
              <a:t>and widgets</a:t>
            </a:r>
          </a:p>
          <a:p>
            <a:r>
              <a:rPr lang="en-US" dirty="0" smtClean="0"/>
              <a:t>Clearer place to store information</a:t>
            </a:r>
            <a:br>
              <a:rPr lang="en-US" dirty="0" smtClean="0"/>
            </a:br>
            <a:r>
              <a:rPr lang="en-US" dirty="0" smtClean="0"/>
              <a:t>needed for undo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pic>
        <p:nvPicPr>
          <p:cNvPr id="2050" name="Picture 2" descr="https://upload.wikimedia.org/wikipedia/en/7/78/Design_Patterns_cov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827" y="3448917"/>
            <a:ext cx="1652155" cy="2065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44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5 design for Command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417638"/>
            <a:ext cx="8229600" cy="44116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Abstract class that all operations extend:</a:t>
            </a:r>
            <a:br>
              <a:rPr lang="en-US" dirty="0" smtClean="0"/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class 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CommandObject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Methods for Execute, Undo, Redo etc. that specific commands override</a:t>
            </a:r>
          </a:p>
          <a:p>
            <a:r>
              <a:rPr lang="en-US" dirty="0" smtClean="0"/>
              <a:t>Variables for saved values in the command object itself</a:t>
            </a:r>
          </a:p>
          <a:p>
            <a:pPr lvl="1"/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selectedObject</a:t>
            </a:r>
            <a:r>
              <a:rPr lang="en-US" dirty="0"/>
              <a:t> </a:t>
            </a:r>
            <a:r>
              <a:rPr lang="en-US" dirty="0" smtClean="0"/>
              <a:t>-- object this</a:t>
            </a:r>
            <a:r>
              <a:rPr lang="en-US" dirty="0"/>
              <a:t> command affected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dirty="0"/>
              <a:t> </a:t>
            </a:r>
            <a:r>
              <a:rPr lang="en-US" dirty="0" smtClean="0"/>
              <a:t> -- new</a:t>
            </a:r>
            <a:r>
              <a:rPr lang="en-US" dirty="0"/>
              <a:t> value used by the command</a:t>
            </a:r>
          </a:p>
          <a:p>
            <a:pPr lvl="1"/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oldValue</a:t>
            </a:r>
            <a:r>
              <a:rPr lang="en-US" dirty="0"/>
              <a:t> </a:t>
            </a:r>
            <a:r>
              <a:rPr lang="en-US" dirty="0" smtClean="0"/>
              <a:t>-- previous</a:t>
            </a:r>
            <a:r>
              <a:rPr lang="en-US" dirty="0"/>
              <a:t> (old) value for the object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05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1719263"/>
            <a:ext cx="8783782" cy="3379210"/>
          </a:xfrm>
        </p:spPr>
        <p:txBody>
          <a:bodyPr>
            <a:normAutofit/>
          </a:bodyPr>
          <a:lstStyle/>
          <a:p>
            <a:r>
              <a:rPr lang="en-US" dirty="0" smtClean="0"/>
              <a:t>SVG Change fill color: C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Selected </a:t>
            </a:r>
            <a:r>
              <a:rPr lang="en-US" dirty="0" err="1" smtClean="0"/>
              <a:t>obj</a:t>
            </a:r>
            <a:r>
              <a:rPr lang="en-US" dirty="0" smtClean="0"/>
              <a:t> 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rect1</a:t>
            </a:r>
          </a:p>
          <a:p>
            <a:r>
              <a:rPr lang="en-US" dirty="0" smtClean="0"/>
              <a:t>Old value =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green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New value =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class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ChangeFillColorCommandObject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extends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CommandObject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6311624" y="191783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034199" y="191783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172911" y="191783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9" name="Straight Arrow Connector 8"/>
          <p:cNvCxnSpPr>
            <a:stCxn id="6" idx="6"/>
            <a:endCxn id="8" idx="2"/>
          </p:cNvCxnSpPr>
          <p:nvPr/>
        </p:nvCxnSpPr>
        <p:spPr>
          <a:xfrm>
            <a:off x="6784549" y="215430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8" idx="6"/>
            <a:endCxn id="7" idx="2"/>
          </p:cNvCxnSpPr>
          <p:nvPr/>
        </p:nvCxnSpPr>
        <p:spPr>
          <a:xfrm>
            <a:off x="7645837" y="215430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843352" y="1299552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</a:t>
            </a:r>
            <a:br>
              <a:rPr lang="en-US" dirty="0" smtClean="0"/>
            </a:br>
            <a:r>
              <a:rPr lang="en-US" dirty="0" smtClean="0"/>
              <a:t>green </a:t>
            </a: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981291" y="1305902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resize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889014" y="1299552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make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blue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14" name="Curved Connector 13"/>
          <p:cNvCxnSpPr/>
          <p:nvPr/>
        </p:nvCxnSpPr>
        <p:spPr>
          <a:xfrm rot="5400000">
            <a:off x="7824744" y="2120317"/>
            <a:ext cx="12700" cy="526879"/>
          </a:xfrm>
          <a:prstGeom prst="curvedConnector3">
            <a:avLst>
              <a:gd name="adj1" fmla="val 2345346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417467" y="2642759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74189" y="3186781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262854" y="3186781"/>
            <a:ext cx="609600" cy="438532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201742" y="3574205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rect1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4543834" y="170941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33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296"/>
          <a:stretch/>
        </p:blipFill>
        <p:spPr>
          <a:xfrm>
            <a:off x="4761938" y="1884365"/>
            <a:ext cx="4382062" cy="45481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408" y="1417639"/>
            <a:ext cx="8229600" cy="484825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oldValue</a:t>
            </a:r>
            <a:r>
              <a:rPr lang="en-US" dirty="0" smtClean="0"/>
              <a:t> often need to be an object with many values</a:t>
            </a:r>
          </a:p>
          <a:p>
            <a:r>
              <a:rPr lang="en-US" dirty="0" smtClean="0"/>
              <a:t>What to store for </a:t>
            </a:r>
            <a:r>
              <a:rPr lang="en-US" i="1" dirty="0" smtClean="0"/>
              <a:t>create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 HW 3?</a:t>
            </a:r>
          </a:p>
          <a:p>
            <a:pPr lvl="1"/>
            <a:r>
              <a:rPr lang="en-US" i="1" dirty="0" smtClean="0"/>
              <a:t>All values used:</a:t>
            </a:r>
            <a:endParaRPr lang="en-US" dirty="0" smtClean="0"/>
          </a:p>
          <a:p>
            <a:pPr lvl="2"/>
            <a:r>
              <a:rPr lang="en-US" dirty="0" smtClean="0"/>
              <a:t>Type (line/</a:t>
            </a:r>
            <a:r>
              <a:rPr lang="en-US" dirty="0" err="1" smtClean="0"/>
              <a:t>rect</a:t>
            </a:r>
            <a:r>
              <a:rPr lang="en-US" dirty="0" smtClean="0"/>
              <a:t>/ellipse)</a:t>
            </a:r>
          </a:p>
          <a:p>
            <a:pPr lvl="2"/>
            <a:r>
              <a:rPr lang="en-US" dirty="0" smtClean="0"/>
              <a:t>Coordinates for create</a:t>
            </a:r>
          </a:p>
          <a:p>
            <a:pPr lvl="2"/>
            <a:r>
              <a:rPr lang="en-US" dirty="0" smtClean="0"/>
              <a:t>Border color</a:t>
            </a:r>
          </a:p>
          <a:p>
            <a:pPr lvl="2"/>
            <a:r>
              <a:rPr lang="en-US" dirty="0" smtClean="0"/>
              <a:t>Border width</a:t>
            </a:r>
          </a:p>
          <a:p>
            <a:pPr lvl="2"/>
            <a:r>
              <a:rPr lang="en-US" dirty="0" smtClean="0"/>
              <a:t>Fill color</a:t>
            </a:r>
          </a:p>
          <a:p>
            <a:pPr lvl="1"/>
            <a:r>
              <a:rPr lang="en-US" dirty="0" smtClean="0"/>
              <a:t>For SVG, can store the created</a:t>
            </a:r>
            <a:br>
              <a:rPr lang="en-US" dirty="0" smtClean="0"/>
            </a:br>
            <a:r>
              <a:rPr lang="en-US" dirty="0" smtClean="0"/>
              <a:t>object, but not for canvas</a:t>
            </a:r>
          </a:p>
          <a:p>
            <a:r>
              <a:rPr lang="en-US" dirty="0" smtClean="0"/>
              <a:t>Why can’t you just get</a:t>
            </a:r>
            <a:br>
              <a:rPr lang="en-US" dirty="0" smtClean="0"/>
            </a:br>
            <a:r>
              <a:rPr lang="en-US" dirty="0" smtClean="0"/>
              <a:t>values from the palette?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03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40"/>
            <a:ext cx="7543800" cy="875289"/>
          </a:xfrm>
        </p:spPr>
        <p:txBody>
          <a:bodyPr/>
          <a:lstStyle/>
          <a:p>
            <a:r>
              <a:rPr lang="en-US" dirty="0" smtClean="0"/>
              <a:t>Command Object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836" y="1108366"/>
            <a:ext cx="9033164" cy="502256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Execute / Do</a:t>
            </a:r>
          </a:p>
          <a:p>
            <a:pPr lvl="1"/>
            <a:r>
              <a:rPr lang="en-US" dirty="0" smtClean="0"/>
              <a:t>The actual operation of the command, like to change the fill color</a:t>
            </a:r>
          </a:p>
          <a:p>
            <a:pPr lvl="1"/>
            <a:r>
              <a:rPr lang="en-US" dirty="0" smtClean="0"/>
              <a:t>Gets parameters from the global variables </a:t>
            </a:r>
            <a:r>
              <a:rPr lang="en-US" i="1" dirty="0" smtClean="0"/>
              <a:t>and saves them in the Command </a:t>
            </a:r>
            <a:r>
              <a:rPr lang="en-US" i="1" dirty="0"/>
              <a:t>Object </a:t>
            </a:r>
            <a:r>
              <a:rPr lang="en-US" i="1" dirty="0" smtClean="0"/>
              <a:t>itself</a:t>
            </a:r>
          </a:p>
          <a:p>
            <a:pPr lvl="2"/>
            <a:r>
              <a:rPr lang="en-US" dirty="0" smtClean="0"/>
              <a:t>Real operation will be a little more complicated</a:t>
            </a:r>
          </a:p>
          <a:p>
            <a:pPr marL="693737" lvl="2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execute() {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if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!== null) { // global variable for selected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this.selectedObject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// save the object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this.oldValue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//get current color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fillColorWidget.currentColor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//new color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//actually change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if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addToUndoStack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this.undoHandler.registerExecution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({...this}); //make copy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-4763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92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 Object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US" dirty="0" smtClean="0"/>
              <a:t> – whether the execute method will work now</a:t>
            </a:r>
          </a:p>
          <a:p>
            <a:r>
              <a:rPr lang="en-US" dirty="0" smtClean="0"/>
              <a:t>For change color – just if there is an object selected</a:t>
            </a:r>
          </a:p>
          <a:p>
            <a:pPr lvl="1"/>
            <a:r>
              <a:rPr lang="en-US" dirty="0" smtClean="0"/>
              <a:t>(Real method might need to make sure outline and fill aren’t both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 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return 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!== null;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27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 &amp; Redo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Undo method – make the object have its old value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undo() 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this.selectedObject.fillColor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this.oldValue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// maybe also need to fix the palette to 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//   show this object's color?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smtClean="0"/>
              <a:t>Redo = undo the undo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redo() 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this.selectedObject.fillColor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  // maybe also need to fix the palette to 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//   show this object's color?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005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Midterm information is posted</a:t>
            </a:r>
          </a:p>
          <a:p>
            <a:r>
              <a:rPr lang="en-US" dirty="0" smtClean="0"/>
              <a:t>HW 3 mostly graded</a:t>
            </a:r>
          </a:p>
          <a:p>
            <a:r>
              <a:rPr lang="en-US" dirty="0" smtClean="0"/>
              <a:t>Some people’s homework 3 disappeared or stopped working, presumably because they are working on homework 4</a:t>
            </a:r>
          </a:p>
          <a:p>
            <a:endParaRPr lang="en-US" dirty="0"/>
          </a:p>
          <a:p>
            <a:r>
              <a:rPr lang="en-US" dirty="0" smtClean="0"/>
              <a:t>This lecture is how to do HW 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97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575" y="1617009"/>
            <a:ext cx="8486899" cy="5088593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Apply same color to the</a:t>
            </a:r>
            <a:br>
              <a:rPr lang="en-US" sz="3400" dirty="0"/>
            </a:br>
            <a:r>
              <a:rPr lang="en-US" sz="3400" dirty="0"/>
              <a:t>currently selected object</a:t>
            </a:r>
          </a:p>
          <a:p>
            <a:pPr lvl="1"/>
            <a:r>
              <a:rPr lang="en-US" sz="2900" dirty="0"/>
              <a:t>Different object, so might have a</a:t>
            </a:r>
            <a:br>
              <a:rPr lang="en-US" sz="2900" dirty="0"/>
            </a:br>
            <a:r>
              <a:rPr lang="en-US" sz="2900" dirty="0"/>
              <a:t>different old color</a:t>
            </a:r>
          </a:p>
          <a:p>
            <a:r>
              <a:rPr lang="en-US" sz="3400" dirty="0"/>
              <a:t>Remember, this operation is added to the undo stack</a:t>
            </a:r>
          </a:p>
          <a:p>
            <a:r>
              <a:rPr lang="en-US" sz="3400" dirty="0"/>
              <a:t>Note: </a:t>
            </a:r>
            <a:r>
              <a:rPr lang="en-US" sz="3400" i="1" dirty="0"/>
              <a:t>not</a:t>
            </a:r>
            <a:r>
              <a:rPr lang="en-US" sz="3400" dirty="0"/>
              <a:t> the palette’s current color – use saved </a:t>
            </a:r>
            <a:r>
              <a:rPr lang="en-US" sz="2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newColor</a:t>
            </a:r>
            <a:endParaRPr lang="en-US" sz="3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3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repeat() {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 if (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!== null) {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this.selectedObject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; // get new selected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endParaRPr lang="en-US" sz="23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this.oldValue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; //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obj's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current color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23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// no change to </a:t>
            </a:r>
            <a:r>
              <a:rPr lang="en-US" sz="23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newColor</a:t>
            </a:r>
            <a:endParaRPr lang="en-US" sz="2300" b="1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; //actually change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    if (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addToUndoStack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    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this.undoHandler.registerExecution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({...this});</a:t>
            </a:r>
          </a:p>
          <a:p>
            <a:pPr marL="0" indent="0"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  <p:sp>
        <p:nvSpPr>
          <p:cNvPr id="6" name="Isosceles Triangle 5"/>
          <p:cNvSpPr/>
          <p:nvPr/>
        </p:nvSpPr>
        <p:spPr bwMode="auto">
          <a:xfrm>
            <a:off x="7884429" y="528497"/>
            <a:ext cx="554771" cy="889140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Isosceles Triangle 6"/>
          <p:cNvSpPr/>
          <p:nvPr/>
        </p:nvSpPr>
        <p:spPr bwMode="auto">
          <a:xfrm>
            <a:off x="7906179" y="1617008"/>
            <a:ext cx="554771" cy="889140"/>
          </a:xfrm>
          <a:prstGeom prst="triangl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8" name="Oval 7"/>
          <p:cNvSpPr/>
          <p:nvPr/>
        </p:nvSpPr>
        <p:spPr>
          <a:xfrm>
            <a:off x="6357430" y="1321720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799546" y="1738349"/>
            <a:ext cx="463270" cy="485301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860980" y="1889729"/>
            <a:ext cx="1249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Repeat</a:t>
            </a:r>
            <a:br>
              <a:rPr lang="en-US" dirty="0" smtClean="0"/>
            </a:br>
            <a:r>
              <a:rPr lang="en-US" dirty="0" smtClean="0"/>
              <a:t>make blue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7262818" y="1987186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E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68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Color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new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ChangeFillColorCommandObject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Put it in the color widget</a:t>
            </a:r>
          </a:p>
          <a:p>
            <a:r>
              <a:rPr lang="en-US" dirty="0" smtClean="0"/>
              <a:t>Call its execute operation when user clicks on a color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1" t="64880" r="72052" b="12321"/>
          <a:stretch/>
        </p:blipFill>
        <p:spPr>
          <a:xfrm>
            <a:off x="6402760" y="122240"/>
            <a:ext cx="2706604" cy="159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12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Undo for 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“</a:t>
            </a:r>
            <a:r>
              <a:rPr lang="en-US" dirty="0" err="1" smtClean="0"/>
              <a:t>undraw</a:t>
            </a:r>
            <a:r>
              <a:rPr lang="en-US" dirty="0" smtClean="0"/>
              <a:t>” an operation for the Canvas?</a:t>
            </a:r>
          </a:p>
          <a:p>
            <a:r>
              <a:rPr lang="en-US" dirty="0" smtClean="0"/>
              <a:t>Just have to save a copy of the canvas before each operation</a:t>
            </a:r>
          </a:p>
          <a:p>
            <a:pPr lvl="1"/>
            <a:r>
              <a:rPr lang="en-US" dirty="0" smtClean="0"/>
              <a:t>Redo can perform the operation again – </a:t>
            </a:r>
            <a:r>
              <a:rPr lang="en-US" dirty="0" smtClean="0">
                <a:solidFill>
                  <a:srgbClr val="C00000"/>
                </a:solidFill>
              </a:rPr>
              <a:t>do </a:t>
            </a:r>
            <a:r>
              <a:rPr lang="en-US" b="1" dirty="0" smtClean="0">
                <a:solidFill>
                  <a:srgbClr val="C00000"/>
                </a:solidFill>
              </a:rPr>
              <a:t>not</a:t>
            </a:r>
            <a:r>
              <a:rPr lang="en-US" dirty="0" smtClean="0"/>
              <a:t> need to store </a:t>
            </a:r>
            <a:r>
              <a:rPr lang="en-US" i="1" dirty="0" smtClean="0"/>
              <a:t>both </a:t>
            </a:r>
            <a:r>
              <a:rPr lang="en-US" dirty="0" smtClean="0"/>
              <a:t>before and after images</a:t>
            </a:r>
          </a:p>
          <a:p>
            <a:pPr lvl="1"/>
            <a:r>
              <a:rPr lang="en-US" dirty="0" smtClean="0"/>
              <a:t>What would “repeat” of flood fill mean?</a:t>
            </a:r>
          </a:p>
          <a:p>
            <a:pPr lvl="2"/>
            <a:r>
              <a:rPr lang="en-US" dirty="0" smtClean="0"/>
              <a:t>Probably not allowed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036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Undo Handler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Has to keep the undo stack, and keep track of which operation should be undone / redone / repeat</a:t>
            </a:r>
          </a:p>
          <a:p>
            <a:r>
              <a:rPr lang="en-US" sz="2800" dirty="0"/>
              <a:t>Methods for </a:t>
            </a:r>
          </a:p>
          <a:p>
            <a:pPr lvl="1"/>
            <a:r>
              <a:rPr lang="en-US" sz="2400" dirty="0"/>
              <a:t>register a command object (after executed)</a:t>
            </a:r>
          </a:p>
          <a:p>
            <a:pPr lvl="1"/>
            <a:r>
              <a:rPr lang="en-US" sz="2400" dirty="0" err="1"/>
              <a:t>doUndo</a:t>
            </a:r>
            <a:r>
              <a:rPr lang="en-US" sz="2400" dirty="0"/>
              <a:t> – call this when user hits the undo menu item</a:t>
            </a:r>
          </a:p>
          <a:p>
            <a:pPr lvl="1"/>
            <a:r>
              <a:rPr lang="en-US" sz="2400" dirty="0"/>
              <a:t>Undo Available? – controls greying out the undo menu item</a:t>
            </a:r>
          </a:p>
          <a:p>
            <a:pPr lvl="1"/>
            <a:r>
              <a:rPr lang="en-US" sz="2400" dirty="0" err="1"/>
              <a:t>doRedo</a:t>
            </a:r>
            <a:r>
              <a:rPr lang="en-US" sz="2400" dirty="0"/>
              <a:t>, </a:t>
            </a:r>
            <a:r>
              <a:rPr lang="en-US" sz="2400" dirty="0" err="1"/>
              <a:t>doRepeat</a:t>
            </a:r>
            <a:r>
              <a:rPr lang="en-US" sz="2400" dirty="0"/>
              <a:t>, redo/repeat available?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637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17968"/>
          </a:xfrm>
        </p:spPr>
        <p:txBody>
          <a:bodyPr/>
          <a:lstStyle/>
          <a:p>
            <a:r>
              <a:rPr lang="en-US" dirty="0" smtClean="0"/>
              <a:t>Advanced: Selective Undo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57" y="1065940"/>
            <a:ext cx="4131221" cy="4518437"/>
          </a:xfrm>
        </p:spPr>
        <p:txBody>
          <a:bodyPr/>
          <a:lstStyle/>
          <a:p>
            <a:r>
              <a:rPr lang="en-US" dirty="0" smtClean="0"/>
              <a:t>Reach back into history and </a:t>
            </a:r>
            <a:r>
              <a:rPr lang="en-US" b="1" dirty="0" smtClean="0">
                <a:solidFill>
                  <a:srgbClr val="C00000"/>
                </a:solidFill>
              </a:rPr>
              <a:t>select</a:t>
            </a:r>
            <a:r>
              <a:rPr lang="en-US" dirty="0" smtClean="0"/>
              <a:t> which operation to undo</a:t>
            </a:r>
          </a:p>
          <a:p>
            <a:r>
              <a:rPr lang="en-US" dirty="0" smtClean="0"/>
              <a:t>“</a:t>
            </a:r>
            <a:r>
              <a:rPr lang="en-US" dirty="0" smtClean="0">
                <a:solidFill>
                  <a:srgbClr val="C00000"/>
                </a:solidFill>
              </a:rPr>
              <a:t>Script model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As if that operation was just removed</a:t>
            </a:r>
          </a:p>
          <a:p>
            <a:r>
              <a:rPr lang="en-US" dirty="0" smtClean="0"/>
              <a:t>Often unclear what this means!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67055" y="5955118"/>
            <a:ext cx="2133600" cy="273050"/>
          </a:xfrm>
        </p:spPr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6458536" y="2592375"/>
            <a:ext cx="472927" cy="472927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33160" y="2409485"/>
            <a:ext cx="4983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8" name="Oval 7"/>
          <p:cNvSpPr/>
          <p:nvPr/>
        </p:nvSpPr>
        <p:spPr>
          <a:xfrm>
            <a:off x="4735961" y="259237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7319824" y="259237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597249" y="259237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1" name="Straight Arrow Connector 10"/>
          <p:cNvCxnSpPr>
            <a:stCxn id="8" idx="6"/>
            <a:endCxn id="10" idx="2"/>
          </p:cNvCxnSpPr>
          <p:nvPr/>
        </p:nvCxnSpPr>
        <p:spPr>
          <a:xfrm>
            <a:off x="5208888" y="2828837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710585" y="1558494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433160" y="1558494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7294448" y="1558494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571872" y="1558494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6" name="Straight Arrow Connector 15"/>
          <p:cNvCxnSpPr>
            <a:stCxn id="12" idx="6"/>
            <a:endCxn id="15" idx="2"/>
          </p:cNvCxnSpPr>
          <p:nvPr/>
        </p:nvCxnSpPr>
        <p:spPr>
          <a:xfrm>
            <a:off x="5183510" y="1794956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5" idx="6"/>
            <a:endCxn id="13" idx="2"/>
          </p:cNvCxnSpPr>
          <p:nvPr/>
        </p:nvCxnSpPr>
        <p:spPr>
          <a:xfrm>
            <a:off x="6044798" y="1794956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6"/>
            <a:endCxn id="14" idx="2"/>
          </p:cNvCxnSpPr>
          <p:nvPr/>
        </p:nvCxnSpPr>
        <p:spPr>
          <a:xfrm>
            <a:off x="6906085" y="1794956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242313" y="940208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</a:t>
            </a:r>
            <a:br>
              <a:rPr lang="en-US" dirty="0" smtClean="0"/>
            </a:br>
            <a:r>
              <a:rPr lang="en-US" dirty="0" smtClean="0"/>
              <a:t>green </a:t>
            </a: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380252" y="946558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resize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300798" y="940208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make</a:t>
            </a:r>
            <a:br>
              <a:rPr lang="en-US" dirty="0" smtClean="0"/>
            </a:br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083926" y="946558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rotate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 rot="1821347">
            <a:off x="8354102" y="1592887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901486" y="1592887"/>
            <a:ext cx="591973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sz="1400" dirty="0"/>
          </a:p>
          <a:p>
            <a:r>
              <a:rPr lang="en-US" dirty="0" smtClean="0"/>
              <a:t>2a)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sz="1400" dirty="0"/>
          </a:p>
          <a:p>
            <a:r>
              <a:rPr lang="en-US" dirty="0" smtClean="0"/>
              <a:t>2b)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1x)</a:t>
            </a:r>
          </a:p>
        </p:txBody>
      </p:sp>
      <p:grpSp>
        <p:nvGrpSpPr>
          <p:cNvPr id="25" name="Group 24"/>
          <p:cNvGrpSpPr/>
          <p:nvPr/>
        </p:nvGrpSpPr>
        <p:grpSpPr>
          <a:xfrm flipV="1">
            <a:off x="6070174" y="2369182"/>
            <a:ext cx="1249648" cy="502474"/>
            <a:chOff x="2325658" y="3793953"/>
            <a:chExt cx="1583521" cy="502474"/>
          </a:xfrm>
        </p:grpSpPr>
        <p:cxnSp>
          <p:nvCxnSpPr>
            <p:cNvPr id="26" name="Curved Connector 25"/>
            <p:cNvCxnSpPr/>
            <p:nvPr/>
          </p:nvCxnSpPr>
          <p:spPr>
            <a:xfrm>
              <a:off x="2325658" y="3793953"/>
              <a:ext cx="791759" cy="502474"/>
            </a:xfrm>
            <a:prstGeom prst="curvedConnector3">
              <a:avLst>
                <a:gd name="adj1" fmla="val 40508"/>
              </a:avLst>
            </a:prstGeom>
            <a:ln w="76200"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urved Connector 26"/>
            <p:cNvCxnSpPr/>
            <p:nvPr/>
          </p:nvCxnSpPr>
          <p:spPr>
            <a:xfrm flipV="1">
              <a:off x="3117419" y="3793953"/>
              <a:ext cx="791760" cy="502474"/>
            </a:xfrm>
            <a:prstGeom prst="curvedConnector3">
              <a:avLst>
                <a:gd name="adj1" fmla="val 50000"/>
              </a:avLst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 rot="1821347">
            <a:off x="8354100" y="2605714"/>
            <a:ext cx="609600" cy="438532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280540" y="2937391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30" name="Oval 29"/>
          <p:cNvSpPr/>
          <p:nvPr/>
        </p:nvSpPr>
        <p:spPr>
          <a:xfrm>
            <a:off x="4771545" y="3646374"/>
            <a:ext cx="472927" cy="472927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6494120" y="3646374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355408" y="3646374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5632832" y="3646374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34" name="Straight Arrow Connector 33"/>
          <p:cNvCxnSpPr>
            <a:stCxn id="33" idx="6"/>
            <a:endCxn id="31" idx="2"/>
          </p:cNvCxnSpPr>
          <p:nvPr/>
        </p:nvCxnSpPr>
        <p:spPr>
          <a:xfrm>
            <a:off x="6105758" y="3882836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1" idx="6"/>
            <a:endCxn id="32" idx="2"/>
          </p:cNvCxnSpPr>
          <p:nvPr/>
        </p:nvCxnSpPr>
        <p:spPr>
          <a:xfrm>
            <a:off x="6967045" y="3882836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10585" y="3467338"/>
            <a:ext cx="4983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grpSp>
        <p:nvGrpSpPr>
          <p:cNvPr id="37" name="Group 36"/>
          <p:cNvGrpSpPr/>
          <p:nvPr/>
        </p:nvGrpSpPr>
        <p:grpSpPr>
          <a:xfrm flipV="1">
            <a:off x="4436095" y="3367001"/>
            <a:ext cx="1249648" cy="502474"/>
            <a:chOff x="2325658" y="3793953"/>
            <a:chExt cx="1583521" cy="502474"/>
          </a:xfrm>
        </p:grpSpPr>
        <p:cxnSp>
          <p:nvCxnSpPr>
            <p:cNvPr id="38" name="Curved Connector 37"/>
            <p:cNvCxnSpPr/>
            <p:nvPr/>
          </p:nvCxnSpPr>
          <p:spPr>
            <a:xfrm>
              <a:off x="2325658" y="3793953"/>
              <a:ext cx="791759" cy="502474"/>
            </a:xfrm>
            <a:prstGeom prst="curvedConnector3">
              <a:avLst>
                <a:gd name="adj1" fmla="val 40508"/>
              </a:avLst>
            </a:prstGeom>
            <a:ln w="76200"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urved Connector 38"/>
            <p:cNvCxnSpPr/>
            <p:nvPr/>
          </p:nvCxnSpPr>
          <p:spPr>
            <a:xfrm flipV="1">
              <a:off x="3117419" y="3793953"/>
              <a:ext cx="791760" cy="502474"/>
            </a:xfrm>
            <a:prstGeom prst="curvedConnector3">
              <a:avLst>
                <a:gd name="adj1" fmla="val 50000"/>
              </a:avLst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8313099" y="3520667"/>
            <a:ext cx="5293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?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242313" y="4424772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</a:t>
            </a:r>
            <a:br>
              <a:rPr lang="en-US" dirty="0" smtClean="0"/>
            </a:br>
            <a:r>
              <a:rPr lang="en-US" dirty="0" smtClean="0"/>
              <a:t>green </a:t>
            </a: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380252" y="4431122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resize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300798" y="4424772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make</a:t>
            </a:r>
            <a:br>
              <a:rPr lang="en-US" dirty="0" smtClean="0"/>
            </a:br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096750" y="4431122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make</a:t>
            </a:r>
            <a:br>
              <a:rPr lang="en-US" dirty="0" smtClean="0"/>
            </a:br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6473776" y="5305095"/>
            <a:ext cx="472927" cy="472927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448400" y="5122205"/>
            <a:ext cx="4983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47" name="Oval 46"/>
          <p:cNvSpPr/>
          <p:nvPr/>
        </p:nvSpPr>
        <p:spPr>
          <a:xfrm>
            <a:off x="4751201" y="530509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7335064" y="530509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5612489" y="530509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50" name="Straight Arrow Connector 49"/>
          <p:cNvCxnSpPr>
            <a:stCxn id="47" idx="6"/>
            <a:endCxn id="49" idx="2"/>
          </p:cNvCxnSpPr>
          <p:nvPr/>
        </p:nvCxnSpPr>
        <p:spPr>
          <a:xfrm>
            <a:off x="5224128" y="5541557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 flipV="1">
            <a:off x="6085414" y="5081902"/>
            <a:ext cx="1249648" cy="502474"/>
            <a:chOff x="2325658" y="3793953"/>
            <a:chExt cx="1583521" cy="502474"/>
          </a:xfrm>
        </p:grpSpPr>
        <p:cxnSp>
          <p:nvCxnSpPr>
            <p:cNvPr id="52" name="Curved Connector 51"/>
            <p:cNvCxnSpPr/>
            <p:nvPr/>
          </p:nvCxnSpPr>
          <p:spPr>
            <a:xfrm>
              <a:off x="2325658" y="3793953"/>
              <a:ext cx="791759" cy="502474"/>
            </a:xfrm>
            <a:prstGeom prst="curvedConnector3">
              <a:avLst>
                <a:gd name="adj1" fmla="val 40508"/>
              </a:avLst>
            </a:prstGeom>
            <a:ln w="76200"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urved Connector 52"/>
            <p:cNvCxnSpPr/>
            <p:nvPr/>
          </p:nvCxnSpPr>
          <p:spPr>
            <a:xfrm flipV="1">
              <a:off x="3117419" y="3793953"/>
              <a:ext cx="791760" cy="502474"/>
            </a:xfrm>
            <a:prstGeom prst="curvedConnector3">
              <a:avLst>
                <a:gd name="adj1" fmla="val 50000"/>
              </a:avLst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6295780" y="5650111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313099" y="5122205"/>
            <a:ext cx="5293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?</a:t>
            </a:r>
          </a:p>
        </p:txBody>
      </p:sp>
      <p:cxnSp>
        <p:nvCxnSpPr>
          <p:cNvPr id="57" name="Straight Connector 56"/>
          <p:cNvCxnSpPr/>
          <p:nvPr/>
        </p:nvCxnSpPr>
        <p:spPr bwMode="auto">
          <a:xfrm>
            <a:off x="4187776" y="4424770"/>
            <a:ext cx="38132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1028" name="Picture 4" descr="https://encrypted-tbn0.gstatic.com/images?q=tbn%3AANd9GcR0_aZJRxR3BVD3nsj2IKml89uGhZR3cwJncA&amp;usqp=CA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60349" y="5953202"/>
            <a:ext cx="50101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340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40"/>
            <a:ext cx="7543800" cy="834203"/>
          </a:xfrm>
        </p:spPr>
        <p:txBody>
          <a:bodyPr/>
          <a:lstStyle/>
          <a:p>
            <a:r>
              <a:rPr lang="en-US" dirty="0" err="1" smtClean="0"/>
              <a:t>Kurlander’s</a:t>
            </a:r>
            <a:r>
              <a:rPr lang="en-US" dirty="0" smtClean="0"/>
              <a:t> Graphics Histories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040" y="977463"/>
            <a:ext cx="8686800" cy="2722180"/>
          </a:xfrm>
        </p:spPr>
        <p:txBody>
          <a:bodyPr>
            <a:normAutofit fontScale="85000" lnSpcReduction="10000"/>
          </a:bodyPr>
          <a:lstStyle/>
          <a:p>
            <a:r>
              <a:rPr lang="en-US" sz="1600" dirty="0" err="1"/>
              <a:t>Kurlander</a:t>
            </a:r>
            <a:r>
              <a:rPr lang="en-US" sz="1600" dirty="0"/>
              <a:t>, D. and Feiner, S. Editable Graphical Histories. Proc. 1988 IEEE Workshop on Visual Languages. (Pittsburgh, Oct. 10-12, </a:t>
            </a:r>
            <a:r>
              <a:rPr lang="en-US" sz="1600" dirty="0">
                <a:solidFill>
                  <a:schemeClr val="accent2"/>
                </a:solidFill>
              </a:rPr>
              <a:t>1988</a:t>
            </a:r>
            <a:r>
              <a:rPr lang="en-US" sz="1600" dirty="0"/>
              <a:t>). 127-134.  </a:t>
            </a:r>
            <a:r>
              <a:rPr lang="en-US" sz="1600" dirty="0">
                <a:hlinkClick r:id="rId2"/>
              </a:rPr>
              <a:t>http://ieeexplore.ieee.org/stamp/stamp.jsp?tp=&amp;arnumber=18020&amp;isnumber=662</a:t>
            </a:r>
            <a:endParaRPr lang="en-US" sz="1600" dirty="0"/>
          </a:p>
          <a:p>
            <a:r>
              <a:rPr lang="en-US" sz="2000" dirty="0">
                <a:hlinkClick r:id="rId3"/>
              </a:rPr>
              <a:t>Video</a:t>
            </a:r>
            <a:r>
              <a:rPr lang="en-US" sz="2000" dirty="0"/>
              <a:t> (2:42)</a:t>
            </a:r>
          </a:p>
          <a:p>
            <a:r>
              <a:rPr lang="en-US" dirty="0" smtClean="0"/>
              <a:t>Before and after scenes for each operation</a:t>
            </a:r>
          </a:p>
          <a:p>
            <a:r>
              <a:rPr lang="en-US" dirty="0" smtClean="0"/>
              <a:t>Can undo back to any point</a:t>
            </a:r>
          </a:p>
          <a:p>
            <a:pPr lvl="1"/>
            <a:r>
              <a:rPr lang="en-US" dirty="0" smtClean="0"/>
              <a:t>Can then </a:t>
            </a:r>
            <a:r>
              <a:rPr lang="en-US" i="1" dirty="0" smtClean="0"/>
              <a:t>change things</a:t>
            </a:r>
            <a:r>
              <a:rPr lang="en-US" dirty="0" smtClean="0"/>
              <a:t> and redo the operations afterwards</a:t>
            </a:r>
          </a:p>
          <a:p>
            <a:pPr lvl="1"/>
            <a:r>
              <a:rPr lang="en-US" dirty="0" smtClean="0"/>
              <a:t>Basically, the “script” model of undo/redo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4283D-037C-4233-A5B9-6A378F34C5AF}" type="slidenum">
              <a:rPr lang="en-US" altLang="en-US" smtClean="0"/>
              <a:pPr/>
              <a:t>25</a:t>
            </a:fld>
            <a:endParaRPr lang="en-US" altLang="en-US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271" y="3865971"/>
            <a:ext cx="8628993" cy="299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3200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40"/>
            <a:ext cx="7543800" cy="806017"/>
          </a:xfrm>
        </p:spPr>
        <p:txBody>
          <a:bodyPr/>
          <a:lstStyle/>
          <a:p>
            <a:r>
              <a:rPr lang="en-US" dirty="0" smtClean="0"/>
              <a:t>Aquamarine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675" y="928257"/>
            <a:ext cx="7138051" cy="5202671"/>
          </a:xfrm>
        </p:spPr>
        <p:txBody>
          <a:bodyPr>
            <a:normAutofit fontScale="92500"/>
          </a:bodyPr>
          <a:lstStyle/>
          <a:p>
            <a:r>
              <a:rPr lang="en-US" sz="1200" dirty="0"/>
              <a:t>Brad A. Myers, Ashley Lai, Tam Minh Le, YoungSeok Yoon, Andrew Faulring, Joel Brandt, "Selective Undo Support for Painting Applications", Proceedings CHI'2015: Human Factors in Computing Systems, Seoul, Korea, April 18-23, 2015. pp. 4227-4236. </a:t>
            </a:r>
            <a:r>
              <a:rPr lang="en-US" sz="1200" dirty="0">
                <a:hlinkClick r:id="rId2"/>
              </a:rPr>
              <a:t>http://dl.acm.org/citation.cfm?doid=2702123.2702543</a:t>
            </a:r>
            <a:endParaRPr lang="en-US" sz="1200" dirty="0"/>
          </a:p>
          <a:p>
            <a:r>
              <a:rPr lang="en-US" sz="2000" b="1" dirty="0"/>
              <a:t>A</a:t>
            </a:r>
            <a:r>
              <a:rPr lang="en-US" sz="2000" dirty="0"/>
              <a:t>llowing </a:t>
            </a:r>
            <a:r>
              <a:rPr lang="en-US" sz="2000" b="1" dirty="0"/>
              <a:t>Q</a:t>
            </a:r>
            <a:r>
              <a:rPr lang="en-US" sz="2000" dirty="0"/>
              <a:t>uick </a:t>
            </a:r>
            <a:r>
              <a:rPr lang="en-US" sz="2000" b="1" dirty="0"/>
              <a:t>U</a:t>
            </a:r>
            <a:r>
              <a:rPr lang="en-US" sz="2000" dirty="0"/>
              <a:t>ndoing of </a:t>
            </a:r>
            <a:r>
              <a:rPr lang="en-US" sz="2000" b="1" dirty="0"/>
              <a:t>A</a:t>
            </a:r>
            <a:r>
              <a:rPr lang="en-US" sz="2000" dirty="0"/>
              <a:t>ny </a:t>
            </a:r>
            <a:r>
              <a:rPr lang="en-US" sz="2000" b="1" dirty="0"/>
              <a:t>M</a:t>
            </a:r>
            <a:r>
              <a:rPr lang="en-US" sz="2000" dirty="0"/>
              <a:t>arks </a:t>
            </a:r>
            <a:r>
              <a:rPr lang="en-US" sz="2000" b="1" dirty="0"/>
              <a:t>A</a:t>
            </a:r>
            <a:r>
              <a:rPr lang="en-US" sz="2000" dirty="0"/>
              <a:t>nd </a:t>
            </a:r>
            <a:r>
              <a:rPr lang="en-US" sz="2000" b="1" dirty="0"/>
              <a:t>R</a:t>
            </a:r>
            <a:r>
              <a:rPr lang="en-US" sz="2000" dirty="0"/>
              <a:t>epairs to </a:t>
            </a:r>
            <a:r>
              <a:rPr lang="en-US" sz="2000" b="1" dirty="0"/>
              <a:t>I</a:t>
            </a:r>
            <a:r>
              <a:rPr lang="en-US" sz="2000" dirty="0"/>
              <a:t>mprove </a:t>
            </a:r>
            <a:r>
              <a:rPr lang="en-US" sz="2000" b="1" dirty="0"/>
              <a:t>N</a:t>
            </a:r>
            <a:r>
              <a:rPr lang="en-US" sz="2000" dirty="0"/>
              <a:t>ovel </a:t>
            </a:r>
            <a:r>
              <a:rPr lang="en-US" sz="2000" b="1" dirty="0"/>
              <a:t>E</a:t>
            </a:r>
            <a:r>
              <a:rPr lang="en-US" sz="2000" dirty="0"/>
              <a:t>diting</a:t>
            </a:r>
          </a:p>
          <a:p>
            <a:r>
              <a:rPr lang="en-US" dirty="0" smtClean="0"/>
              <a:t>Selective undo of past operations in a paint program using the </a:t>
            </a:r>
            <a:r>
              <a:rPr lang="en-US" dirty="0" smtClean="0">
                <a:solidFill>
                  <a:schemeClr val="accent6"/>
                </a:solidFill>
              </a:rPr>
              <a:t>script model</a:t>
            </a:r>
          </a:p>
          <a:p>
            <a:pPr lvl="1"/>
            <a:r>
              <a:rPr lang="en-US" dirty="0" smtClean="0"/>
              <a:t>Can’t use inverse model in paint because can’t change affected pixels in current context</a:t>
            </a:r>
          </a:p>
          <a:p>
            <a:pPr lvl="1"/>
            <a:r>
              <a:rPr lang="en-US" dirty="0" smtClean="0"/>
              <a:t>No dependencies among objects as there are in a drawing program</a:t>
            </a:r>
          </a:p>
          <a:p>
            <a:pPr lvl="1"/>
            <a:r>
              <a:rPr lang="en-US" dirty="0" smtClean="0"/>
              <a:t>Issue: spatial dependencies:</a:t>
            </a:r>
          </a:p>
          <a:p>
            <a:pPr lvl="2"/>
            <a:r>
              <a:rPr lang="en-US" dirty="0"/>
              <a:t>Copy and paste</a:t>
            </a:r>
          </a:p>
          <a:p>
            <a:pPr lvl="2"/>
            <a:r>
              <a:rPr lang="en-US" dirty="0" smtClean="0"/>
              <a:t>Flood fill (paint bucket)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4283D-037C-4233-A5B9-6A378F34C5AF}" type="slidenum">
              <a:rPr lang="en-US" altLang="en-US" smtClean="0"/>
              <a:pPr/>
              <a:t>26</a:t>
            </a:fld>
            <a:endParaRPr lang="en-US" altLang="en-US" dirty="0"/>
          </a:p>
        </p:txBody>
      </p:sp>
      <p:pic>
        <p:nvPicPr>
          <p:cNvPr id="61442" name="Picture 2" descr="http://www.cs.cmu.edu/~NatProg/images/aquamarine-stone-small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9577" y="0"/>
            <a:ext cx="111442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44" name="Picture 4" descr="Aquamarine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8298" y="3980180"/>
            <a:ext cx="1831902" cy="287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smudge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894" y="1937297"/>
            <a:ext cx="2161365" cy="1296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472754" y="5745707"/>
            <a:ext cx="1347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hlinkClick r:id="rId6"/>
              </a:rPr>
              <a:t>Video: 4:35</a:t>
            </a:r>
            <a:endParaRPr lang="en-US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5164975" y="5443567"/>
            <a:ext cx="1963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hlinkClick r:id="rId7"/>
              </a:rPr>
              <a:t>Short Video: 0:30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301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Selective Undo by Region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365" y="1417638"/>
            <a:ext cx="8686801" cy="4411662"/>
          </a:xfrm>
        </p:spPr>
        <p:txBody>
          <a:bodyPr>
            <a:normAutofit/>
          </a:bodyPr>
          <a:lstStyle/>
          <a:p>
            <a:r>
              <a:rPr lang="en-US" dirty="0" smtClean="0"/>
              <a:t>Selective Undo by Region</a:t>
            </a:r>
          </a:p>
          <a:p>
            <a:pPr lvl="1"/>
            <a:r>
              <a:rPr lang="en-US" dirty="0" smtClean="0"/>
              <a:t>Regular linear undo but only for operations in the region</a:t>
            </a:r>
          </a:p>
          <a:p>
            <a:pPr lvl="1"/>
            <a:r>
              <a:rPr lang="en-US" dirty="0" smtClean="0"/>
              <a:t>Avoids the ambiguities</a:t>
            </a:r>
          </a:p>
          <a:p>
            <a:pPr lvl="1"/>
            <a:r>
              <a:rPr lang="en-US" dirty="0" smtClean="0"/>
              <a:t>Available in </a:t>
            </a:r>
            <a:r>
              <a:rPr lang="en-US" dirty="0" err="1" smtClean="0"/>
              <a:t>PhotoShop</a:t>
            </a:r>
            <a:r>
              <a:rPr lang="en-US" dirty="0" smtClean="0"/>
              <a:t>, our research system for code editing in Azurite:</a:t>
            </a:r>
            <a:br>
              <a:rPr lang="en-US" dirty="0" smtClean="0"/>
            </a:br>
            <a:r>
              <a:rPr lang="en-US" sz="1800" dirty="0"/>
              <a:t>YoungSeok Yoon and Brad A. Myers.  “Supporting Selective Undo in a Code Editor,”</a:t>
            </a:r>
            <a:r>
              <a:rPr lang="en-US" sz="1800" i="1" dirty="0"/>
              <a:t> 37th International Conference on Software Engineering, ICSE 2015. Florence, Italy,  May 16-24, 2015. 223-233 (volume 1). </a:t>
            </a:r>
            <a:r>
              <a:rPr lang="en-US" sz="1600" dirty="0">
                <a:hlinkClick r:id="rId2"/>
              </a:rPr>
              <a:t>pdf</a:t>
            </a:r>
            <a:r>
              <a:rPr lang="en-US" sz="1600" dirty="0"/>
              <a:t> and </a:t>
            </a:r>
            <a:r>
              <a:rPr lang="en-US" sz="1600" dirty="0">
                <a:hlinkClick r:id="rId3"/>
              </a:rPr>
              <a:t>video.</a:t>
            </a:r>
            <a:endParaRPr lang="en-US" sz="1600" i="1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46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3878" name="Picture 6" descr="C:\Users\bam\AppData\Local\Temp\SNAGHTML499c5b3c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45" y="3848491"/>
            <a:ext cx="672906" cy="96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H="1">
            <a:off x="5791200" y="3900090"/>
            <a:ext cx="304351" cy="10668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5791200" y="3886200"/>
            <a:ext cx="303020" cy="1095570"/>
          </a:xfrm>
          <a:prstGeom prst="line">
            <a:avLst/>
          </a:prstGeom>
          <a:ln w="3810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still have </a:t>
            </a:r>
            <a:r>
              <a:rPr lang="en-US" i="1" dirty="0" smtClean="0"/>
              <a:t>region </a:t>
            </a:r>
            <a:r>
              <a:rPr lang="en-US" dirty="0" smtClean="0"/>
              <a:t>conflicts</a:t>
            </a:r>
          </a:p>
          <a:p>
            <a:pPr lvl="1"/>
            <a:r>
              <a:rPr lang="en-US" dirty="0" smtClean="0"/>
              <a:t>Actions at same place will do different things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 Conflicts: Flood Fill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6325" y="3702784"/>
            <a:ext cx="421129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 dirty="0" smtClean="0"/>
              <a:t>Draw some lines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smtClean="0"/>
              <a:t>Paint-bucket (flood fill) the area in between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smtClean="0"/>
              <a:t>Undo one of the lines in step 1</a:t>
            </a:r>
          </a:p>
          <a:p>
            <a:pPr algn="l"/>
            <a:r>
              <a:rPr lang="en-US" dirty="0" smtClean="0">
                <a:sym typeface="Wingdings" panose="05000000000000000000" pitchFamily="2" charset="2"/>
              </a:rPr>
              <a:t> Paints entire background</a:t>
            </a:r>
            <a:endParaRPr lang="en-US" dirty="0" smtClean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5334000" y="3810000"/>
            <a:ext cx="609600" cy="8382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15000" y="3715922"/>
            <a:ext cx="457200" cy="10668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257351" y="4182061"/>
            <a:ext cx="950718" cy="847139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63876" name="Picture 4" descr="C:\Users\bam\AppData\Local\Temp\SNAGHTML499b33c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485" y="4129672"/>
            <a:ext cx="43815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Connector 23"/>
          <p:cNvCxnSpPr/>
          <p:nvPr/>
        </p:nvCxnSpPr>
        <p:spPr>
          <a:xfrm>
            <a:off x="216325" y="3900090"/>
            <a:ext cx="26394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 rot="1254262">
            <a:off x="5784577" y="3528049"/>
            <a:ext cx="471893" cy="1704384"/>
          </a:xfrm>
          <a:prstGeom prst="ellipse">
            <a:avLst/>
          </a:prstGeom>
          <a:noFill/>
          <a:ln w="38100"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24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463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6" grpId="0" build="p"/>
      <p:bldP spid="7" grpId="0" animBg="1"/>
      <p:bldP spid="7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4" descr="Free Poof Cliparts, Download Free Clip Art, Free Clip Art on Clipart Libra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223" y="3071889"/>
            <a:ext cx="1071321" cy="84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04" y="122238"/>
            <a:ext cx="3568613" cy="1753826"/>
          </a:xfrm>
        </p:spPr>
        <p:txBody>
          <a:bodyPr/>
          <a:lstStyle/>
          <a:p>
            <a:r>
              <a:rPr lang="en-US" sz="3200" dirty="0"/>
              <a:t>Direct Selective Undo or</a:t>
            </a:r>
            <a:br>
              <a:rPr lang="en-US" sz="3200" dirty="0"/>
            </a:br>
            <a:r>
              <a:rPr lang="en-US" sz="3200" dirty="0"/>
              <a:t>Inverse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19" y="1777198"/>
            <a:ext cx="3558207" cy="508080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Gina</a:t>
            </a:r>
            <a:r>
              <a:rPr lang="en-US" sz="1600" dirty="0"/>
              <a:t>:</a:t>
            </a:r>
            <a:br>
              <a:rPr lang="en-US" sz="1600" dirty="0"/>
            </a:br>
            <a:r>
              <a:rPr lang="en-US" sz="1400" dirty="0"/>
              <a:t>Thomas </a:t>
            </a:r>
            <a:r>
              <a:rPr lang="en-US" sz="1400" dirty="0" err="1"/>
              <a:t>Berlage</a:t>
            </a:r>
            <a:r>
              <a:rPr lang="en-US" sz="1400" dirty="0"/>
              <a:t>. “A Selective Undo Mechanism for Graphical User  Interfaces Based on Command Objects,” </a:t>
            </a:r>
            <a:r>
              <a:rPr lang="en-US" sz="1400" i="1" dirty="0"/>
              <a:t>ACM Transactions on Computer Human Interaction. Sep, 1994. vol. 1, no. 3. pp. 269-294. </a:t>
            </a:r>
          </a:p>
          <a:p>
            <a:r>
              <a:rPr lang="en-US" dirty="0" smtClean="0"/>
              <a:t>Perform </a:t>
            </a:r>
            <a:r>
              <a:rPr lang="en-US" dirty="0" smtClean="0">
                <a:solidFill>
                  <a:schemeClr val="accent6"/>
                </a:solidFill>
              </a:rPr>
              <a:t>inverse</a:t>
            </a:r>
            <a:r>
              <a:rPr lang="en-US" dirty="0" smtClean="0"/>
              <a:t> of selected operation</a:t>
            </a:r>
          </a:p>
          <a:p>
            <a:r>
              <a:rPr lang="en-US" dirty="0" smtClean="0"/>
              <a:t>Put at end of undo stack</a:t>
            </a:r>
          </a:p>
          <a:p>
            <a:r>
              <a:rPr lang="en-US" dirty="0" smtClean="0"/>
              <a:t>Almost anything can be undone</a:t>
            </a:r>
          </a:p>
          <a:p>
            <a:r>
              <a:rPr lang="en-US" dirty="0" smtClean="0"/>
              <a:t>Meaning determined by what is “useful” and appropriate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5774426" y="2171099"/>
            <a:ext cx="472927" cy="472927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051851" y="217109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635714" y="217109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913139" y="217109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>
            <a:stCxn id="7" idx="6"/>
            <a:endCxn id="9" idx="2"/>
          </p:cNvCxnSpPr>
          <p:nvPr/>
        </p:nvCxnSpPr>
        <p:spPr>
          <a:xfrm>
            <a:off x="4524778" y="2407561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026475" y="11372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749050" y="11372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610338" y="11372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887762" y="113721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5" name="Straight Arrow Connector 14"/>
          <p:cNvCxnSpPr>
            <a:stCxn id="11" idx="6"/>
            <a:endCxn id="14" idx="2"/>
          </p:cNvCxnSpPr>
          <p:nvPr/>
        </p:nvCxnSpPr>
        <p:spPr>
          <a:xfrm>
            <a:off x="4499400" y="137368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" idx="6"/>
            <a:endCxn id="12" idx="2"/>
          </p:cNvCxnSpPr>
          <p:nvPr/>
        </p:nvCxnSpPr>
        <p:spPr>
          <a:xfrm>
            <a:off x="5360688" y="137368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2" idx="6"/>
            <a:endCxn id="13" idx="2"/>
          </p:cNvCxnSpPr>
          <p:nvPr/>
        </p:nvCxnSpPr>
        <p:spPr>
          <a:xfrm>
            <a:off x="6221975" y="137368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558203" y="518932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</a:t>
            </a:r>
            <a:br>
              <a:rPr lang="en-US" dirty="0" smtClean="0"/>
            </a:br>
            <a:r>
              <a:rPr lang="en-US" dirty="0" smtClean="0"/>
              <a:t>green </a:t>
            </a: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696142" y="525282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resize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616688" y="518932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make</a:t>
            </a:r>
            <a:br>
              <a:rPr lang="en-US" dirty="0" smtClean="0"/>
            </a:br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399816" y="525282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rotate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rot="1821347">
            <a:off x="8299574" y="1171611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577600" y="1171611"/>
            <a:ext cx="591973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sz="1400" dirty="0"/>
          </a:p>
          <a:p>
            <a:r>
              <a:rPr lang="en-US" dirty="0" smtClean="0"/>
              <a:t>2a)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sz="1400" dirty="0"/>
          </a:p>
          <a:p>
            <a:r>
              <a:rPr lang="en-US" dirty="0" smtClean="0"/>
              <a:t>2b)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1x)</a:t>
            </a:r>
          </a:p>
        </p:txBody>
      </p:sp>
      <p:sp>
        <p:nvSpPr>
          <p:cNvPr id="24" name="Rectangle 23"/>
          <p:cNvSpPr/>
          <p:nvPr/>
        </p:nvSpPr>
        <p:spPr>
          <a:xfrm rot="1821347">
            <a:off x="8299572" y="2184438"/>
            <a:ext cx="609600" cy="438532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595578" y="1812214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26" name="Oval 25"/>
          <p:cNvSpPr/>
          <p:nvPr/>
        </p:nvSpPr>
        <p:spPr>
          <a:xfrm>
            <a:off x="4087435" y="3225098"/>
            <a:ext cx="472927" cy="472927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0010" y="322509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671298" y="322509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4948722" y="322509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30" name="Straight Arrow Connector 29"/>
          <p:cNvCxnSpPr>
            <a:stCxn id="29" idx="6"/>
            <a:endCxn id="27" idx="2"/>
          </p:cNvCxnSpPr>
          <p:nvPr/>
        </p:nvCxnSpPr>
        <p:spPr>
          <a:xfrm>
            <a:off x="5421648" y="346156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7" idx="6"/>
            <a:endCxn id="28" idx="2"/>
          </p:cNvCxnSpPr>
          <p:nvPr/>
        </p:nvCxnSpPr>
        <p:spPr>
          <a:xfrm>
            <a:off x="6282935" y="346156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558203" y="4003496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</a:t>
            </a:r>
            <a:br>
              <a:rPr lang="en-US" dirty="0" smtClean="0"/>
            </a:br>
            <a:r>
              <a:rPr lang="en-US" dirty="0" smtClean="0"/>
              <a:t>green </a:t>
            </a: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696142" y="4009846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resize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616688" y="4003496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make</a:t>
            </a:r>
            <a:br>
              <a:rPr lang="en-US" dirty="0" smtClean="0"/>
            </a:br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412640" y="4009846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make</a:t>
            </a:r>
            <a:br>
              <a:rPr lang="en-US" dirty="0" smtClean="0"/>
            </a:br>
            <a:r>
              <a:rPr lang="en-US" dirty="0" smtClean="0"/>
              <a:t>red</a:t>
            </a:r>
            <a:endParaRPr lang="en-US" dirty="0"/>
          </a:p>
        </p:txBody>
      </p:sp>
      <p:sp>
        <p:nvSpPr>
          <p:cNvPr id="36" name="Oval 35"/>
          <p:cNvSpPr/>
          <p:nvPr/>
        </p:nvSpPr>
        <p:spPr>
          <a:xfrm>
            <a:off x="5789666" y="4883819"/>
            <a:ext cx="472927" cy="472927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4067091" y="488381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6650954" y="488381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4928379" y="488381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40" name="Straight Arrow Connector 39"/>
          <p:cNvCxnSpPr>
            <a:stCxn id="37" idx="6"/>
            <a:endCxn id="39" idx="2"/>
          </p:cNvCxnSpPr>
          <p:nvPr/>
        </p:nvCxnSpPr>
        <p:spPr>
          <a:xfrm>
            <a:off x="4540018" y="5120281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629084" y="4539166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5379536" y="2403704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240823" y="2403704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45" idx="2"/>
          </p:cNvCxnSpPr>
          <p:nvPr/>
        </p:nvCxnSpPr>
        <p:spPr>
          <a:xfrm>
            <a:off x="7108640" y="2403013"/>
            <a:ext cx="38836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7497002" y="2166551"/>
            <a:ext cx="472927" cy="4729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C</a:t>
            </a:r>
            <a:r>
              <a:rPr lang="en-US" sz="2400" b="1" dirty="0" smtClean="0">
                <a:solidFill>
                  <a:srgbClr val="FFFF00"/>
                </a:solidFill>
              </a:rPr>
              <a:t>’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939536" y="1576312"/>
            <a:ext cx="15552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undo “make</a:t>
            </a:r>
            <a:br>
              <a:rPr lang="en-US" dirty="0" smtClean="0"/>
            </a:br>
            <a:r>
              <a:rPr lang="en-US" dirty="0" smtClean="0"/>
              <a:t>blue” = green</a:t>
            </a:r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4562711" y="348410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9" idx="2"/>
          </p:cNvCxnSpPr>
          <p:nvPr/>
        </p:nvCxnSpPr>
        <p:spPr>
          <a:xfrm>
            <a:off x="7144224" y="3484109"/>
            <a:ext cx="38836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7532586" y="3247647"/>
            <a:ext cx="472927" cy="4729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A’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959223" y="2688734"/>
            <a:ext cx="15616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undo “create”</a:t>
            </a:r>
            <a:br>
              <a:rPr lang="en-US" dirty="0" smtClean="0"/>
            </a:br>
            <a:r>
              <a:rPr lang="en-US" dirty="0" smtClean="0"/>
              <a:t>= delete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857623" y="2878690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5421648" y="5091396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282935" y="5091396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598087" y="4003494"/>
            <a:ext cx="39344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57" idx="2"/>
          </p:cNvCxnSpPr>
          <p:nvPr/>
        </p:nvCxnSpPr>
        <p:spPr>
          <a:xfrm>
            <a:off x="7144224" y="5120975"/>
            <a:ext cx="38836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7532586" y="4884513"/>
            <a:ext cx="472927" cy="4729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C</a:t>
            </a:r>
            <a:r>
              <a:rPr lang="en-US" sz="2400" b="1" dirty="0" smtClean="0">
                <a:solidFill>
                  <a:srgbClr val="FFFF00"/>
                </a:solidFill>
              </a:rPr>
              <a:t>’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065509" y="4255111"/>
            <a:ext cx="15552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undo “make</a:t>
            </a:r>
            <a:br>
              <a:rPr lang="en-US" dirty="0" smtClean="0"/>
            </a:br>
            <a:r>
              <a:rPr lang="en-US" dirty="0" smtClean="0"/>
              <a:t>blue” = green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 rot="1821347">
            <a:off x="8333816" y="4955259"/>
            <a:ext cx="609600" cy="438532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2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Undo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pic>
        <p:nvPicPr>
          <p:cNvPr id="60420" name="Picture 4" descr="http://weknowyourdreamz.com/images/pencil/pencil-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006" y="986792"/>
            <a:ext cx="2441574" cy="2438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424" name="Picture 8" descr="Liquid Pap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790" y="1108583"/>
            <a:ext cx="1981200" cy="2432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428" name="Picture 12" descr="http://www-03.ibm.com/ibm/history/ibm100/images/icp/R767960M51962N27/us__en_us__ibm100__selectric__selectric_two_tape__620x35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431" y="3960865"/>
            <a:ext cx="5132070" cy="289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286503" y="5388119"/>
            <a:ext cx="20313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IBM Correcting</a:t>
            </a:r>
          </a:p>
          <a:p>
            <a:r>
              <a:rPr lang="en-US" b="1" dirty="0" err="1"/>
              <a:t>Selectric</a:t>
            </a:r>
            <a:r>
              <a:rPr lang="en-US" b="1" dirty="0"/>
              <a:t> II	</a:t>
            </a:r>
          </a:p>
          <a:p>
            <a:r>
              <a:rPr lang="en-US" b="1" dirty="0" smtClean="0"/>
              <a:t>1973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553200" y="3541380"/>
            <a:ext cx="2672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Invented 1951 by</a:t>
            </a:r>
            <a:br>
              <a:rPr lang="en-US" b="1" dirty="0"/>
            </a:br>
            <a:r>
              <a:rPr lang="en-US" b="1" dirty="0"/>
              <a:t>Bette Nesmith Graham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662545" y="2521530"/>
            <a:ext cx="692727" cy="2036618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3023252" y="1190452"/>
            <a:ext cx="1681075" cy="696576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5318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462E6-AC68-4076-BA98-58379D7BF85C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966364" cy="1295400"/>
          </a:xfrm>
        </p:spPr>
        <p:txBody>
          <a:bodyPr/>
          <a:lstStyle/>
          <a:p>
            <a:r>
              <a:rPr lang="en-US" dirty="0" smtClean="0"/>
              <a:t>Direct Selective Undo Implementation</a:t>
            </a:r>
            <a:endParaRPr lang="en-US" dirty="0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Implementing direct selective undo not much harder than regular undo: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Allocates a new command object and adds to end of history list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Semantics is based on what the user would want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Undo the operation in a new context means to set the object back to its </a:t>
            </a:r>
            <a:r>
              <a:rPr lang="en-US" sz="2200" dirty="0">
                <a:solidFill>
                  <a:schemeClr val="accent6"/>
                </a:solidFill>
              </a:rPr>
              <a:t>previous value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Selective Undo is enabled if </a:t>
            </a:r>
            <a:r>
              <a:rPr lang="en-US" sz="2200" dirty="0">
                <a:solidFill>
                  <a:schemeClr val="accent6"/>
                </a:solidFill>
              </a:rPr>
              <a:t>object is still available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Undo of create is delete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Redo the operation means to set the value of the object again;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redo of create = a new object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Repeat = redo on new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995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Selective Undo in Amulet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1400604"/>
            <a:ext cx="8229600" cy="4411662"/>
          </a:xfrm>
        </p:spPr>
        <p:txBody>
          <a:bodyPr/>
          <a:lstStyle/>
          <a:p>
            <a:r>
              <a:rPr lang="en-US" dirty="0" smtClean="0"/>
              <a:t>Selective Undo built into Amulet’s Interactor and Command Object system (described in Lecture 5)</a:t>
            </a:r>
          </a:p>
          <a:p>
            <a:r>
              <a:rPr lang="en-US" dirty="0" smtClean="0"/>
              <a:t>Selective Undo was</a:t>
            </a:r>
            <a:br>
              <a:rPr lang="en-US" dirty="0" smtClean="0"/>
            </a:br>
            <a:r>
              <a:rPr lang="en-US" dirty="0" smtClean="0"/>
              <a:t>automatically provided</a:t>
            </a:r>
          </a:p>
          <a:p>
            <a:r>
              <a:rPr lang="en-US" dirty="0" smtClean="0"/>
              <a:t>Hierarchical model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>
                <a:hlinkClick r:id="rId2"/>
              </a:rPr>
              <a:t>see paper</a:t>
            </a:r>
            <a:r>
              <a:rPr lang="en-US" dirty="0" smtClean="0"/>
              <a:t>) so lower-level</a:t>
            </a:r>
            <a:br>
              <a:rPr lang="en-US" dirty="0" smtClean="0"/>
            </a:br>
            <a:r>
              <a:rPr lang="en-US" dirty="0" smtClean="0"/>
              <a:t>commands would trigger</a:t>
            </a:r>
            <a:br>
              <a:rPr lang="en-US" dirty="0" smtClean="0"/>
            </a:br>
            <a:r>
              <a:rPr lang="en-US" dirty="0" smtClean="0"/>
              <a:t>higher level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2439075"/>
            <a:ext cx="3505200" cy="441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14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F4318-7E89-4ABC-BE90-79D380C29251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7550"/>
          </a:xfrm>
        </p:spPr>
        <p:txBody>
          <a:bodyPr/>
          <a:lstStyle/>
          <a:p>
            <a:r>
              <a:rPr lang="en-US" sz="4300" dirty="0"/>
              <a:t>Scripting = “Topaz”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834449"/>
            <a:ext cx="8506691" cy="5734627"/>
          </a:xfrm>
        </p:spPr>
        <p:txBody>
          <a:bodyPr>
            <a:normAutofit/>
          </a:bodyPr>
          <a:lstStyle/>
          <a:p>
            <a:r>
              <a:rPr lang="en-US" sz="1400" dirty="0"/>
              <a:t>Brad A. Myers. "Scripting Graphical Applications by Demonstration," </a:t>
            </a:r>
            <a:r>
              <a:rPr lang="en-US" sz="1400" i="1" dirty="0"/>
              <a:t>Proceedings</a:t>
            </a:r>
            <a:br>
              <a:rPr lang="en-US" sz="1400" i="1" dirty="0"/>
            </a:br>
            <a:r>
              <a:rPr lang="en-US" sz="1400" i="1" dirty="0"/>
              <a:t>CHI'98: Human Factors in Computing Systems</a:t>
            </a:r>
            <a:r>
              <a:rPr lang="en-US" sz="1400" dirty="0"/>
              <a:t>. Los Angeles, CA, April 18-23, 1998. </a:t>
            </a:r>
            <a:br>
              <a:rPr lang="en-US" sz="1400" dirty="0"/>
            </a:br>
            <a:r>
              <a:rPr lang="en-US" sz="1400" dirty="0"/>
              <a:t>pp. 534-541. </a:t>
            </a:r>
            <a:r>
              <a:rPr lang="en-US" sz="1600" dirty="0">
                <a:hlinkClick r:id="rId3"/>
              </a:rPr>
              <a:t>ACM DL</a:t>
            </a:r>
            <a:r>
              <a:rPr lang="en-US" sz="1600" dirty="0"/>
              <a:t>, or </a:t>
            </a:r>
            <a:r>
              <a:rPr lang="en-US" sz="1600" dirty="0">
                <a:hlinkClick r:id="rId4"/>
              </a:rPr>
              <a:t>local pdf</a:t>
            </a:r>
            <a:r>
              <a:rPr lang="en-US" sz="1600" dirty="0"/>
              <a:t>, and </a:t>
            </a:r>
            <a:r>
              <a:rPr lang="en-US" sz="1600" b="1" dirty="0">
                <a:hlinkClick r:id="rId5"/>
              </a:rPr>
              <a:t>YouTube video</a:t>
            </a:r>
            <a:r>
              <a:rPr lang="en-US" sz="1600" dirty="0"/>
              <a:t> or </a:t>
            </a:r>
            <a:r>
              <a:rPr lang="en-US" sz="1600" b="1" dirty="0">
                <a:hlinkClick r:id="rId6"/>
              </a:rPr>
              <a:t>local video</a:t>
            </a:r>
            <a:r>
              <a:rPr lang="en-US" sz="1600" dirty="0"/>
              <a:t> (3:09).</a:t>
            </a:r>
            <a:br>
              <a:rPr lang="en-US" sz="1600" dirty="0"/>
            </a:br>
            <a:r>
              <a:rPr lang="en-US" sz="1600" dirty="0"/>
              <a:t>(</a:t>
            </a:r>
            <a:r>
              <a:rPr lang="en-US" sz="1600" dirty="0">
                <a:solidFill>
                  <a:srgbClr val="C00000"/>
                </a:solidFill>
              </a:rPr>
              <a:t>Topaz</a:t>
            </a:r>
            <a:r>
              <a:rPr lang="en-US" sz="1600" dirty="0"/>
              <a:t>)</a:t>
            </a: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600" dirty="0"/>
              <a:t>Select set of commands and specify that in a program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Uses selective repeat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Can parameterize actions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Moving which object selected</a:t>
            </a:r>
            <a:br>
              <a:rPr lang="en-US" sz="2600" dirty="0"/>
            </a:br>
            <a:r>
              <a:rPr lang="en-US" sz="2600" dirty="0"/>
              <a:t>is recorded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Forwards, backwards, left,</a:t>
            </a:r>
            <a:br>
              <a:rPr lang="en-US" sz="2200" dirty="0"/>
            </a:br>
            <a:r>
              <a:rPr lang="en-US" sz="2200" dirty="0"/>
              <a:t>right, up, down, in, out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Search for object of a particular</a:t>
            </a:r>
            <a:br>
              <a:rPr lang="en-US" sz="2200" dirty="0"/>
            </a:br>
            <a:r>
              <a:rPr lang="en-US" sz="2200" dirty="0"/>
              <a:t>type or value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Little or no change to</a:t>
            </a:r>
            <a:br>
              <a:rPr lang="en-US" sz="2600" dirty="0"/>
            </a:br>
            <a:r>
              <a:rPr lang="en-US" sz="2600" dirty="0"/>
              <a:t>application if it supports</a:t>
            </a:r>
            <a:br>
              <a:rPr lang="en-US" sz="2600" dirty="0"/>
            </a:br>
            <a:r>
              <a:rPr lang="en-US" sz="2600" dirty="0"/>
              <a:t>Selective Repeat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87900" y="2301875"/>
            <a:ext cx="43561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 descr="C:\Bam\papers\commandsbydemo\topaz.gif"/>
          <p:cNvPicPr>
            <a:picLocks noChangeAspect="1" noChangeArrowheads="1"/>
          </p:cNvPicPr>
          <p:nvPr/>
        </p:nvPicPr>
        <p:blipFill>
          <a:blip r:embed="rId8" cstate="print"/>
          <a:srcRect l="12619" r="11671"/>
          <a:stretch>
            <a:fillRect/>
          </a:stretch>
        </p:blipFill>
        <p:spPr bwMode="auto">
          <a:xfrm>
            <a:off x="7453746" y="2"/>
            <a:ext cx="1690255" cy="16689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648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EB6E-711A-4E56-A610-2BF6D9709854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for </a:t>
            </a:r>
            <a:r>
              <a:rPr lang="en-US" dirty="0" smtClean="0"/>
              <a:t>Scripting:</a:t>
            </a:r>
            <a:br>
              <a:rPr lang="en-US" dirty="0" smtClean="0"/>
            </a:br>
            <a:r>
              <a:rPr lang="en-US" dirty="0" smtClean="0"/>
              <a:t>Object Search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pic>
        <p:nvPicPr>
          <p:cNvPr id="295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0825" y="1400177"/>
            <a:ext cx="3562350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9329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2CD6-B2E5-40E0-AEF3-B489B7AEBA3E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for </a:t>
            </a:r>
            <a:r>
              <a:rPr lang="en-US" dirty="0" smtClean="0"/>
              <a:t>Scripting:</a:t>
            </a:r>
            <a:br>
              <a:rPr lang="en-US" dirty="0" smtClean="0"/>
            </a:br>
            <a:r>
              <a:rPr lang="en-US" dirty="0" smtClean="0"/>
              <a:t>Generalize Position / Size</a:t>
            </a:r>
            <a:endParaRPr lang="en-US" dirty="0"/>
          </a:p>
        </p:txBody>
      </p:sp>
      <p:pic>
        <p:nvPicPr>
          <p:cNvPr id="29696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52977" y="1417638"/>
            <a:ext cx="439102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pic>
        <p:nvPicPr>
          <p:cNvPr id="2969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" y="1417638"/>
            <a:ext cx="4659313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5914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1648-036B-49C2-BBB8-52A07C2BB26B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for </a:t>
            </a:r>
            <a:r>
              <a:rPr lang="en-US" dirty="0" smtClean="0"/>
              <a:t>Scripting: Result</a:t>
            </a:r>
            <a:endParaRPr lang="en-US" dirty="0"/>
          </a:p>
        </p:txBody>
      </p:sp>
      <p:pic>
        <p:nvPicPr>
          <p:cNvPr id="2949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" y="1524002"/>
            <a:ext cx="3933825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491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2" y="1828800"/>
            <a:ext cx="4200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673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Multi-User Undo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40"/>
            <a:ext cx="8229600" cy="471328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Required for Google Docs</a:t>
            </a:r>
          </a:p>
          <a:p>
            <a:r>
              <a:rPr lang="en-US" dirty="0" smtClean="0"/>
              <a:t>if multiple users have overlapping selection regions and one user does Undo – what should be done?</a:t>
            </a:r>
          </a:p>
          <a:p>
            <a:pPr marL="623888" lvl="1" indent="-280988">
              <a:buSzPct val="100000"/>
              <a:buFont typeface="+mj-lt"/>
              <a:buAutoNum type="arabicPeriod"/>
            </a:pPr>
            <a:r>
              <a:rPr lang="en-US" dirty="0"/>
              <a:t>Undo the globally last operation</a:t>
            </a:r>
          </a:p>
          <a:p>
            <a:pPr marL="623888" lvl="1" indent="-280988">
              <a:buSzPct val="100000"/>
              <a:buFont typeface="+mj-lt"/>
              <a:buAutoNum type="arabicPeriod"/>
            </a:pPr>
            <a:r>
              <a:rPr lang="en-US" dirty="0"/>
              <a:t>Undo that user’s last operation</a:t>
            </a:r>
          </a:p>
          <a:p>
            <a:pPr marL="623888" lvl="1" indent="-280988">
              <a:buSzPct val="100000"/>
              <a:buFont typeface="+mj-lt"/>
              <a:buAutoNum type="arabicPeriod"/>
            </a:pPr>
            <a:r>
              <a:rPr lang="en-US" dirty="0"/>
              <a:t>Undo the last operation in the region of the user’s cursor</a:t>
            </a:r>
          </a:p>
          <a:p>
            <a:r>
              <a:rPr lang="en-US" dirty="0" smtClean="0"/>
              <a:t>Google Doc is somewhat random</a:t>
            </a:r>
          </a:p>
          <a:p>
            <a:r>
              <a:rPr lang="en-US" dirty="0" smtClean="0"/>
              <a:t>Old research on correct ways to handle this</a:t>
            </a:r>
          </a:p>
          <a:p>
            <a:pPr lvl="1"/>
            <a:r>
              <a:rPr lang="en-US" dirty="0" smtClean="0"/>
              <a:t>Summary: it’s complicated for </a:t>
            </a:r>
            <a:r>
              <a:rPr lang="en-US" dirty="0" smtClean="0">
                <a:hlinkClick r:id="rId2"/>
              </a:rPr>
              <a:t>text</a:t>
            </a:r>
            <a:r>
              <a:rPr lang="en-US" dirty="0" smtClean="0"/>
              <a:t>, </a:t>
            </a:r>
            <a:r>
              <a:rPr lang="en-US" dirty="0" smtClean="0">
                <a:hlinkClick r:id="rId3"/>
              </a:rPr>
              <a:t>easier for graphics</a:t>
            </a:r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376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0573-4B0A-40A0-9EF1-336B7D632BCB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z="3100"/>
              <a:t>Using Undo History for “Why” Help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01486"/>
            <a:ext cx="8077200" cy="3962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>
                <a:solidFill>
                  <a:schemeClr val="accent2"/>
                </a:solidFill>
              </a:rPr>
              <a:t>Crystal: C</a:t>
            </a:r>
            <a:r>
              <a:rPr lang="en-US" sz="2100" dirty="0"/>
              <a:t>larifications </a:t>
            </a:r>
            <a:r>
              <a:rPr lang="en-US" sz="2100" dirty="0">
                <a:solidFill>
                  <a:schemeClr val="accent2"/>
                </a:solidFill>
              </a:rPr>
              <a:t>R</a:t>
            </a:r>
            <a:r>
              <a:rPr lang="en-US" sz="2100" dirty="0"/>
              <a:t>egarding </a:t>
            </a:r>
            <a:r>
              <a:rPr lang="en-US" sz="2100" dirty="0">
                <a:solidFill>
                  <a:schemeClr val="accent2"/>
                </a:solidFill>
              </a:rPr>
              <a:t>Y</a:t>
            </a:r>
            <a:r>
              <a:rPr lang="en-US" sz="2100" dirty="0"/>
              <a:t>our</a:t>
            </a:r>
            <a:br>
              <a:rPr lang="en-US" sz="2100" dirty="0"/>
            </a:br>
            <a:r>
              <a:rPr lang="en-US" sz="2100" dirty="0">
                <a:solidFill>
                  <a:schemeClr val="accent2"/>
                </a:solidFill>
              </a:rPr>
              <a:t>S</a:t>
            </a:r>
            <a:r>
              <a:rPr lang="en-US" sz="2100" dirty="0"/>
              <a:t>oftware using a </a:t>
            </a:r>
            <a:r>
              <a:rPr lang="en-US" sz="2100" dirty="0">
                <a:solidFill>
                  <a:schemeClr val="accent2"/>
                </a:solidFill>
              </a:rPr>
              <a:t>T</a:t>
            </a:r>
            <a:r>
              <a:rPr lang="en-US" sz="2100" dirty="0"/>
              <a:t>oolkit, </a:t>
            </a:r>
            <a:r>
              <a:rPr lang="en-US" sz="2100" dirty="0">
                <a:solidFill>
                  <a:schemeClr val="accent2"/>
                </a:solidFill>
              </a:rPr>
              <a:t>A</a:t>
            </a:r>
            <a:r>
              <a:rPr lang="en-US" sz="2100" dirty="0"/>
              <a:t>rchitecture and</a:t>
            </a:r>
            <a:br>
              <a:rPr lang="en-US" sz="2100" dirty="0"/>
            </a:br>
            <a:r>
              <a:rPr lang="en-US" sz="2100" dirty="0">
                <a:solidFill>
                  <a:schemeClr val="accent2"/>
                </a:solidFill>
              </a:rPr>
              <a:t>L</a:t>
            </a:r>
            <a:r>
              <a:rPr lang="en-US" sz="2100" dirty="0"/>
              <a:t>anguage</a:t>
            </a:r>
          </a:p>
          <a:p>
            <a:r>
              <a:rPr lang="en-US" sz="1400" dirty="0"/>
              <a:t>Brad Myers, David A. Weitzman, Andrew J. Ko, and </a:t>
            </a:r>
            <a:r>
              <a:rPr lang="en-US" sz="1400" dirty="0" err="1"/>
              <a:t>Duen</a:t>
            </a:r>
            <a:r>
              <a:rPr lang="en-US" sz="1400" dirty="0"/>
              <a:t> </a:t>
            </a:r>
            <a:r>
              <a:rPr lang="en-US" sz="1400" dirty="0" err="1"/>
              <a:t>Horng</a:t>
            </a:r>
            <a:r>
              <a:rPr lang="en-US" sz="1400" dirty="0"/>
              <a:t> Chau, "Answering</a:t>
            </a:r>
            <a:br>
              <a:rPr lang="en-US" sz="1400" dirty="0"/>
            </a:br>
            <a:r>
              <a:rPr lang="en-US" sz="1400" dirty="0"/>
              <a:t>Why and Why Not Questions in User Interfaces," </a:t>
            </a:r>
            <a:r>
              <a:rPr lang="en-US" sz="1400" i="1" dirty="0"/>
              <a:t>Proceedings CHI'2006:</a:t>
            </a:r>
            <a:br>
              <a:rPr lang="en-US" sz="1400" i="1" dirty="0"/>
            </a:br>
            <a:r>
              <a:rPr lang="en-US" sz="1400" i="1" dirty="0"/>
              <a:t>Human Factors in Computing Systems</a:t>
            </a:r>
            <a:r>
              <a:rPr lang="en-US" sz="1400" dirty="0"/>
              <a:t>. Montreal, Canada, April 22-27, 2006.</a:t>
            </a:r>
            <a:br>
              <a:rPr lang="en-US" sz="1400" dirty="0"/>
            </a:br>
            <a:r>
              <a:rPr lang="en-US" sz="1400" dirty="0"/>
              <a:t>pp. 397-406. </a:t>
            </a:r>
            <a:r>
              <a:rPr lang="en-US" sz="1400" dirty="0">
                <a:hlinkClick r:id="rId3"/>
              </a:rPr>
              <a:t>pdf</a:t>
            </a:r>
            <a:r>
              <a:rPr lang="en-US" sz="1400" dirty="0"/>
              <a:t>. See also </a:t>
            </a:r>
            <a:r>
              <a:rPr lang="en-US" sz="1400" dirty="0">
                <a:hlinkClick r:id="rId4"/>
              </a:rPr>
              <a:t>YouTube</a:t>
            </a:r>
            <a:r>
              <a:rPr lang="en-US" sz="1400" dirty="0"/>
              <a:t> or </a:t>
            </a:r>
            <a:r>
              <a:rPr lang="en-US" sz="1400" dirty="0">
                <a:hlinkClick r:id="rId5"/>
              </a:rPr>
              <a:t>local video</a:t>
            </a: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100" dirty="0"/>
              <a:t>Help answer </a:t>
            </a:r>
            <a:r>
              <a:rPr lang="en-US" sz="2100" dirty="0">
                <a:solidFill>
                  <a:schemeClr val="tx2"/>
                </a:solidFill>
              </a:rPr>
              <a:t>why</a:t>
            </a:r>
            <a:r>
              <a:rPr lang="en-US" sz="2100" dirty="0"/>
              <a:t> things happen in regular</a:t>
            </a:r>
            <a:br>
              <a:rPr lang="en-US" sz="2100" dirty="0"/>
            </a:br>
            <a:r>
              <a:rPr lang="en-US" sz="2100" dirty="0"/>
              <a:t>desktop applications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Lots of complexity in powerful features that people generally like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Ask “Why” about what</a:t>
            </a:r>
            <a:br>
              <a:rPr lang="en-US" sz="2100" dirty="0"/>
            </a:br>
            <a:r>
              <a:rPr lang="en-US" sz="2100" dirty="0"/>
              <a:t>recently happened</a:t>
            </a:r>
          </a:p>
        </p:txBody>
      </p:sp>
      <p:pic>
        <p:nvPicPr>
          <p:cNvPr id="343046" name="Picture 6" descr="crystalbal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34265" y="76200"/>
            <a:ext cx="1633537" cy="22860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pic>
        <p:nvPicPr>
          <p:cNvPr id="343044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729165"/>
            <a:ext cx="3886200" cy="212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3045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0" y="3876677"/>
            <a:ext cx="42672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7767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07340-2332-4713-BA45-980C9B12E9B7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" y="1249363"/>
            <a:ext cx="8534400" cy="5281612"/>
          </a:xfrm>
        </p:spPr>
        <p:txBody>
          <a:bodyPr/>
          <a:lstStyle/>
          <a:p>
            <a:r>
              <a:rPr lang="en-US"/>
              <a:t>Or, ask Why about a location by clicking on objects, or whitespace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Also can explain</a:t>
            </a:r>
            <a:br>
              <a:rPr lang="en-US"/>
            </a:br>
            <a:r>
              <a:rPr lang="en-US"/>
              <a:t>complexities like</a:t>
            </a:r>
            <a:br>
              <a:rPr lang="en-US"/>
            </a:br>
            <a:r>
              <a:rPr lang="en-US"/>
              <a:t>style inheritance,</a:t>
            </a:r>
            <a:br>
              <a:rPr lang="en-US"/>
            </a:br>
            <a:r>
              <a:rPr lang="en-US"/>
              <a:t>etc.</a:t>
            </a:r>
          </a:p>
        </p:txBody>
      </p:sp>
      <p:pic>
        <p:nvPicPr>
          <p:cNvPr id="3450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2"/>
            <a:ext cx="3621088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pic>
        <p:nvPicPr>
          <p:cNvPr id="3450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9527" y="2403475"/>
            <a:ext cx="53244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838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8E4F8-885D-4394-87DF-490853CBF570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 Implementation Overview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35090"/>
            <a:ext cx="8763000" cy="52911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(Full details in the paper)</a:t>
            </a:r>
          </a:p>
          <a:p>
            <a:pPr>
              <a:lnSpc>
                <a:spcPct val="90000"/>
              </a:lnSpc>
            </a:pPr>
            <a:r>
              <a:rPr lang="en-US" sz="2600" i="1">
                <a:solidFill>
                  <a:schemeClr val="accent2"/>
                </a:solidFill>
              </a:rPr>
              <a:t>Only a little more work than supporting Undo</a:t>
            </a:r>
          </a:p>
          <a:p>
            <a:pPr>
              <a:lnSpc>
                <a:spcPct val="90000"/>
              </a:lnSpc>
            </a:pPr>
            <a:r>
              <a:rPr lang="en-US" sz="2600"/>
              <a:t>“Command object” architecture for actions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Command objects stored on a list for undo</a:t>
            </a:r>
          </a:p>
          <a:p>
            <a:pPr>
              <a:lnSpc>
                <a:spcPct val="90000"/>
              </a:lnSpc>
            </a:pPr>
            <a:r>
              <a:rPr lang="en-US" sz="2600"/>
              <a:t>Programmer adds back pointers from objects to the commands that changed them</a:t>
            </a:r>
          </a:p>
          <a:p>
            <a:pPr>
              <a:lnSpc>
                <a:spcPct val="90000"/>
              </a:lnSpc>
            </a:pPr>
            <a:r>
              <a:rPr lang="en-US" sz="2600"/>
              <a:t>Add dependency</a:t>
            </a:r>
            <a:br>
              <a:rPr lang="en-US" sz="2600"/>
            </a:br>
            <a:r>
              <a:rPr lang="en-US" sz="2600"/>
              <a:t>information for mode</a:t>
            </a:r>
            <a:br>
              <a:rPr lang="en-US" sz="2600"/>
            </a:br>
            <a:r>
              <a:rPr lang="en-US" sz="2600"/>
              <a:t>variables</a:t>
            </a:r>
          </a:p>
          <a:p>
            <a:pPr>
              <a:lnSpc>
                <a:spcPct val="90000"/>
              </a:lnSpc>
            </a:pPr>
            <a:r>
              <a:rPr lang="en-US" sz="2600"/>
              <a:t>Add special commands for actions </a:t>
            </a:r>
            <a:r>
              <a:rPr lang="en-US" sz="2600" i="1"/>
              <a:t>not</a:t>
            </a:r>
            <a:r>
              <a:rPr lang="en-US" sz="2600"/>
              <a:t> executed</a:t>
            </a:r>
          </a:p>
          <a:p>
            <a:pPr>
              <a:lnSpc>
                <a:spcPct val="90000"/>
              </a:lnSpc>
            </a:pPr>
            <a:r>
              <a:rPr lang="en-US" sz="2600"/>
              <a:t>Add extra invisible objects for whitespace and deletions</a:t>
            </a:r>
            <a:endParaRPr lang="en-US" sz="2600">
              <a:solidFill>
                <a:schemeClr val="accent2"/>
              </a:solidFill>
            </a:endParaRPr>
          </a:p>
        </p:txBody>
      </p:sp>
      <p:pic>
        <p:nvPicPr>
          <p:cNvPr id="348164" name="Picture 4"/>
          <p:cNvPicPr>
            <a:picLocks noChangeAspect="1" noChangeArrowheads="1"/>
          </p:cNvPicPr>
          <p:nvPr/>
        </p:nvPicPr>
        <p:blipFill>
          <a:blip r:embed="rId3" cstate="print"/>
          <a:srcRect r="15005" b="35042"/>
          <a:stretch>
            <a:fillRect/>
          </a:stretch>
        </p:blipFill>
        <p:spPr bwMode="auto">
          <a:xfrm>
            <a:off x="4356100" y="3876677"/>
            <a:ext cx="32639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833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“Undo”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Undo</a:t>
            </a:r>
            <a:r>
              <a:rPr lang="en-US" dirty="0"/>
              <a:t> is reversing a previous operation so that it no longer is in effect</a:t>
            </a:r>
          </a:p>
          <a:p>
            <a:pPr lvl="1"/>
            <a:r>
              <a:rPr lang="en-US" dirty="0"/>
              <a:t>Usually ^</a:t>
            </a:r>
            <a:r>
              <a:rPr lang="en-US" dirty="0" smtClean="0"/>
              <a:t>Z</a:t>
            </a:r>
          </a:p>
          <a:p>
            <a:pPr lvl="1"/>
            <a:r>
              <a:rPr lang="en-US" dirty="0" smtClean="0"/>
              <a:t>For web apps, sometimes the Back button in a browser</a:t>
            </a:r>
            <a:endParaRPr lang="en-US" dirty="0"/>
          </a:p>
          <a:p>
            <a:r>
              <a:rPr lang="en-US" dirty="0" smtClean="0">
                <a:solidFill>
                  <a:schemeClr val="accent6"/>
                </a:solidFill>
              </a:rPr>
              <a:t>Cancel</a:t>
            </a:r>
            <a:r>
              <a:rPr lang="en-US" dirty="0" smtClean="0"/>
              <a:t> is stopping an operation </a:t>
            </a:r>
            <a:r>
              <a:rPr lang="en-US" i="1" dirty="0" smtClean="0"/>
              <a:t>while it is in progress</a:t>
            </a:r>
          </a:p>
          <a:p>
            <a:pPr lvl="1"/>
            <a:r>
              <a:rPr lang="en-US" dirty="0" smtClean="0"/>
              <a:t>Often ESC key or the “Cancel” button in a dialog box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12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0E84-C755-4C13-AA95-08B858DE23EA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3500"/>
              <a:t>Crystal Implementation, cont.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5713"/>
            <a:ext cx="8534400" cy="5226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Crystal framework then builds Why menus and answers </a:t>
            </a:r>
            <a:r>
              <a:rPr lang="en-US" i="1"/>
              <a:t>automatically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Crystal finds:</a:t>
            </a:r>
          </a:p>
          <a:p>
            <a:pPr lvl="1">
              <a:lnSpc>
                <a:spcPct val="90000"/>
              </a:lnSpc>
            </a:pPr>
            <a:r>
              <a:rPr lang="en-US"/>
              <a:t>Objects under the mouse</a:t>
            </a:r>
          </a:p>
          <a:p>
            <a:pPr lvl="1">
              <a:lnSpc>
                <a:spcPct val="90000"/>
              </a:lnSpc>
            </a:pPr>
            <a:r>
              <a:rPr lang="en-US"/>
              <a:t>Commands that affected those objects</a:t>
            </a:r>
          </a:p>
          <a:p>
            <a:pPr lvl="1">
              <a:lnSpc>
                <a:spcPct val="90000"/>
              </a:lnSpc>
            </a:pPr>
            <a:r>
              <a:rPr lang="en-US"/>
              <a:t>User interface controls involved in those commands</a:t>
            </a:r>
          </a:p>
          <a:p>
            <a:pPr>
              <a:lnSpc>
                <a:spcPct val="90000"/>
              </a:lnSpc>
            </a:pPr>
            <a:r>
              <a:rPr lang="en-US"/>
              <a:t>Programmer can annotate some commands to </a:t>
            </a:r>
            <a:r>
              <a:rPr lang="en-US" i="1"/>
              <a:t>not</a:t>
            </a:r>
            <a:r>
              <a:rPr lang="en-US"/>
              <a:t>  include in menus</a:t>
            </a:r>
          </a:p>
          <a:p>
            <a:pPr lvl="1">
              <a:lnSpc>
                <a:spcPct val="90000"/>
              </a:lnSpc>
            </a:pPr>
            <a:r>
              <a:rPr lang="en-US"/>
              <a:t>E.g., regular typing</a:t>
            </a:r>
          </a:p>
          <a:p>
            <a:pPr lvl="1">
              <a:lnSpc>
                <a:spcPct val="90000"/>
              </a:lnSpc>
            </a:pPr>
            <a:r>
              <a:rPr lang="en-US"/>
              <a:t>Similar to heuristics for granularity of Undo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49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40"/>
            <a:ext cx="7543800" cy="974541"/>
          </a:xfrm>
        </p:spPr>
        <p:txBody>
          <a:bodyPr/>
          <a:lstStyle/>
          <a:p>
            <a:r>
              <a:rPr lang="en-US" dirty="0" smtClean="0"/>
              <a:t>Single Level Undo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toggles the</a:t>
            </a:r>
            <a:br>
              <a:rPr lang="en-US" dirty="0" smtClean="0"/>
            </a:br>
            <a:r>
              <a:rPr lang="en-US" dirty="0" smtClean="0"/>
              <a:t>latest item on the</a:t>
            </a:r>
            <a:br>
              <a:rPr lang="en-US" dirty="0" smtClean="0"/>
            </a:br>
            <a:r>
              <a:rPr lang="en-US" dirty="0" smtClean="0"/>
              <a:t>list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4690630" y="170871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413205" y="170871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7274493" y="170871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551917" y="170871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>
            <a:stCxn id="6" idx="6"/>
            <a:endCxn id="9" idx="2"/>
          </p:cNvCxnSpPr>
          <p:nvPr/>
        </p:nvCxnSpPr>
        <p:spPr>
          <a:xfrm>
            <a:off x="5163555" y="19451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6"/>
            <a:endCxn id="7" idx="2"/>
          </p:cNvCxnSpPr>
          <p:nvPr/>
        </p:nvCxnSpPr>
        <p:spPr>
          <a:xfrm>
            <a:off x="6024843" y="19451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6"/>
            <a:endCxn id="8" idx="2"/>
          </p:cNvCxnSpPr>
          <p:nvPr/>
        </p:nvCxnSpPr>
        <p:spPr>
          <a:xfrm>
            <a:off x="6886130" y="19451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222358" y="1090431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</a:t>
            </a:r>
            <a:br>
              <a:rPr lang="en-US" dirty="0" smtClean="0"/>
            </a:br>
            <a:r>
              <a:rPr lang="en-US" dirty="0" smtClean="0"/>
              <a:t>green </a:t>
            </a: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60297" y="1096781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resize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280843" y="1090431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make</a:t>
            </a:r>
            <a:br>
              <a:rPr lang="en-US" dirty="0" smtClean="0"/>
            </a:br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63971" y="1096781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rotate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1821347">
            <a:off x="8334147" y="1743110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716006" y="2728324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438581" y="2728324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7299869" y="2728324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577294" y="2728324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22" name="Straight Arrow Connector 21"/>
          <p:cNvCxnSpPr>
            <a:stCxn id="18" idx="6"/>
            <a:endCxn id="21" idx="2"/>
          </p:cNvCxnSpPr>
          <p:nvPr/>
        </p:nvCxnSpPr>
        <p:spPr>
          <a:xfrm>
            <a:off x="5188933" y="2964786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1" idx="6"/>
            <a:endCxn id="19" idx="2"/>
          </p:cNvCxnSpPr>
          <p:nvPr/>
        </p:nvCxnSpPr>
        <p:spPr>
          <a:xfrm>
            <a:off x="6050219" y="2964786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9" idx="6"/>
            <a:endCxn id="20" idx="2"/>
          </p:cNvCxnSpPr>
          <p:nvPr/>
        </p:nvCxnSpPr>
        <p:spPr>
          <a:xfrm>
            <a:off x="6911507" y="2964786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8335025" y="2741665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6716186" y="1996102"/>
            <a:ext cx="934871" cy="779647"/>
            <a:chOff x="3170277" y="2896694"/>
            <a:chExt cx="1184646" cy="1313065"/>
          </a:xfrm>
        </p:grpSpPr>
        <p:cxnSp>
          <p:nvCxnSpPr>
            <p:cNvPr id="28" name="Curved Connector 27"/>
            <p:cNvCxnSpPr/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170277" y="2896694"/>
              <a:ext cx="1184646" cy="777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30" name="Oval 29"/>
          <p:cNvSpPr/>
          <p:nvPr/>
        </p:nvSpPr>
        <p:spPr>
          <a:xfrm>
            <a:off x="4772166" y="3952460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6494741" y="3952460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356029" y="3952460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5633454" y="3952460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34" name="Straight Arrow Connector 33"/>
          <p:cNvCxnSpPr>
            <a:stCxn id="30" idx="6"/>
            <a:endCxn id="33" idx="2"/>
          </p:cNvCxnSpPr>
          <p:nvPr/>
        </p:nvCxnSpPr>
        <p:spPr>
          <a:xfrm>
            <a:off x="5245093" y="4188922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3" idx="6"/>
            <a:endCxn id="31" idx="2"/>
          </p:cNvCxnSpPr>
          <p:nvPr/>
        </p:nvCxnSpPr>
        <p:spPr>
          <a:xfrm>
            <a:off x="6106379" y="4188922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1" idx="6"/>
            <a:endCxn id="32" idx="2"/>
          </p:cNvCxnSpPr>
          <p:nvPr/>
        </p:nvCxnSpPr>
        <p:spPr>
          <a:xfrm>
            <a:off x="6967667" y="4188922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 flipH="1">
            <a:off x="6772345" y="3220238"/>
            <a:ext cx="934871" cy="779647"/>
            <a:chOff x="3056525" y="2896694"/>
            <a:chExt cx="1184646" cy="1313065"/>
          </a:xfrm>
        </p:grpSpPr>
        <p:cxnSp>
          <p:nvCxnSpPr>
            <p:cNvPr id="39" name="Curved Connector 38"/>
            <p:cNvCxnSpPr/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3056525" y="2896694"/>
              <a:ext cx="1184646" cy="777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41" name="Rectangle 40"/>
          <p:cNvSpPr/>
          <p:nvPr/>
        </p:nvSpPr>
        <p:spPr>
          <a:xfrm rot="1821347">
            <a:off x="8344341" y="3956412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6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Undo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27248"/>
            <a:ext cx="8343018" cy="473201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Keep a list</a:t>
            </a:r>
            <a:br>
              <a:rPr lang="en-US" dirty="0" smtClean="0"/>
            </a:br>
            <a:r>
              <a:rPr lang="en-US" dirty="0" smtClean="0"/>
              <a:t>of all operations</a:t>
            </a:r>
          </a:p>
          <a:p>
            <a:r>
              <a:rPr lang="en-US" dirty="0" smtClean="0"/>
              <a:t>Undo (^Z) goes</a:t>
            </a:r>
            <a:br>
              <a:rPr lang="en-US" dirty="0" smtClean="0"/>
            </a:br>
            <a:r>
              <a:rPr lang="en-US" dirty="0" smtClean="0"/>
              <a:t>backwards,</a:t>
            </a:r>
            <a:br>
              <a:rPr lang="en-US" dirty="0" smtClean="0"/>
            </a:br>
            <a:r>
              <a:rPr lang="en-US" dirty="0" smtClean="0"/>
              <a:t>repeatedly</a:t>
            </a:r>
          </a:p>
          <a:p>
            <a:r>
              <a:rPr lang="en-US" dirty="0" smtClean="0"/>
              <a:t>Redo (^-Shift Z or ^Y)</a:t>
            </a:r>
            <a:br>
              <a:rPr lang="en-US" dirty="0" smtClean="0"/>
            </a:br>
            <a:r>
              <a:rPr lang="en-US" dirty="0" smtClean="0"/>
              <a:t>goes forwards </a:t>
            </a:r>
            <a:r>
              <a:rPr lang="en-US" i="1" dirty="0" smtClean="0"/>
              <a:t>after an</a:t>
            </a:r>
            <a:br>
              <a:rPr lang="en-US" i="1" dirty="0" smtClean="0"/>
            </a:br>
            <a:r>
              <a:rPr lang="en-US" i="1" dirty="0" smtClean="0"/>
              <a:t>undo</a:t>
            </a:r>
          </a:p>
          <a:p>
            <a:pPr lvl="1"/>
            <a:r>
              <a:rPr lang="en-US" dirty="0" smtClean="0"/>
              <a:t>Undo the undo</a:t>
            </a:r>
          </a:p>
          <a:p>
            <a:r>
              <a:rPr lang="en-US" dirty="0" smtClean="0"/>
              <a:t>New operations</a:t>
            </a:r>
            <a:br>
              <a:rPr lang="en-US" dirty="0" smtClean="0"/>
            </a:br>
            <a:r>
              <a:rPr lang="en-US" dirty="0" smtClean="0"/>
              <a:t>remove anything</a:t>
            </a:r>
            <a:br>
              <a:rPr lang="en-US" dirty="0" smtClean="0"/>
            </a:br>
            <a:r>
              <a:rPr lang="en-US" dirty="0" smtClean="0"/>
              <a:t>undone – it is</a:t>
            </a:r>
            <a:br>
              <a:rPr lang="en-US" dirty="0" smtClean="0"/>
            </a:br>
            <a:r>
              <a:rPr lang="en-US" dirty="0" smtClean="0"/>
              <a:t>lost forever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7" name="Oval 6"/>
          <p:cNvSpPr/>
          <p:nvPr/>
        </p:nvSpPr>
        <p:spPr>
          <a:xfrm>
            <a:off x="4766830" y="293787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489405" y="293787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7350693" y="293787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28117" y="293787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1" name="Curved Connector 10"/>
          <p:cNvCxnSpPr>
            <a:stCxn id="9" idx="1"/>
            <a:endCxn id="8" idx="7"/>
          </p:cNvCxnSpPr>
          <p:nvPr/>
        </p:nvCxnSpPr>
        <p:spPr>
          <a:xfrm rot="16200000" flipV="1">
            <a:off x="7156512" y="2667492"/>
            <a:ext cx="12700" cy="526879"/>
          </a:xfrm>
          <a:prstGeom prst="curvedConnector3">
            <a:avLst>
              <a:gd name="adj1" fmla="val 2345346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25462" y="2208781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02487" y="2759379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cxnSp>
        <p:nvCxnSpPr>
          <p:cNvPr id="14" name="Curved Connector 13"/>
          <p:cNvCxnSpPr>
            <a:stCxn id="8" idx="1"/>
            <a:endCxn id="10" idx="7"/>
          </p:cNvCxnSpPr>
          <p:nvPr/>
        </p:nvCxnSpPr>
        <p:spPr>
          <a:xfrm rot="16200000" flipV="1">
            <a:off x="6295223" y="2667492"/>
            <a:ext cx="12700" cy="526879"/>
          </a:xfrm>
          <a:prstGeom prst="curvedConnector3">
            <a:avLst>
              <a:gd name="adj1" fmla="val 2345346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819245" y="2208781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1200" y="2780742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17" name="Oval 16"/>
          <p:cNvSpPr/>
          <p:nvPr/>
        </p:nvSpPr>
        <p:spPr>
          <a:xfrm>
            <a:off x="4716006" y="187106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438581" y="187106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7299869" y="187106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577294" y="187106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21" name="Straight Arrow Connector 20"/>
          <p:cNvCxnSpPr>
            <a:stCxn id="17" idx="6"/>
            <a:endCxn id="20" idx="2"/>
          </p:cNvCxnSpPr>
          <p:nvPr/>
        </p:nvCxnSpPr>
        <p:spPr>
          <a:xfrm>
            <a:off x="5188933" y="2107524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0" idx="6"/>
            <a:endCxn id="18" idx="2"/>
          </p:cNvCxnSpPr>
          <p:nvPr/>
        </p:nvCxnSpPr>
        <p:spPr>
          <a:xfrm>
            <a:off x="6050219" y="2107524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6"/>
            <a:endCxn id="19" idx="2"/>
          </p:cNvCxnSpPr>
          <p:nvPr/>
        </p:nvCxnSpPr>
        <p:spPr>
          <a:xfrm>
            <a:off x="6911507" y="2107524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6700909" y="1167023"/>
            <a:ext cx="934871" cy="779647"/>
            <a:chOff x="3170277" y="2896694"/>
            <a:chExt cx="1184646" cy="1313065"/>
          </a:xfrm>
        </p:grpSpPr>
        <p:cxnSp>
          <p:nvCxnSpPr>
            <p:cNvPr id="25" name="Curved Connector 24"/>
            <p:cNvCxnSpPr>
              <a:stCxn id="19" idx="1"/>
              <a:endCxn id="18" idx="7"/>
            </p:cNvCxnSpPr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170277" y="2896694"/>
              <a:ext cx="1184646" cy="777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7251663" y="1692570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28" name="Oval 27"/>
          <p:cNvSpPr/>
          <p:nvPr/>
        </p:nvSpPr>
        <p:spPr>
          <a:xfrm>
            <a:off x="4690630" y="83718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6413205" y="83718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7274493" y="83718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5551917" y="837181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32" name="Straight Arrow Connector 31"/>
          <p:cNvCxnSpPr>
            <a:stCxn id="28" idx="6"/>
            <a:endCxn id="31" idx="2"/>
          </p:cNvCxnSpPr>
          <p:nvPr/>
        </p:nvCxnSpPr>
        <p:spPr>
          <a:xfrm>
            <a:off x="5163555" y="1073643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1" idx="6"/>
            <a:endCxn id="29" idx="2"/>
          </p:cNvCxnSpPr>
          <p:nvPr/>
        </p:nvCxnSpPr>
        <p:spPr>
          <a:xfrm>
            <a:off x="6024843" y="1073643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6"/>
            <a:endCxn id="30" idx="2"/>
          </p:cNvCxnSpPr>
          <p:nvPr/>
        </p:nvCxnSpPr>
        <p:spPr>
          <a:xfrm>
            <a:off x="6886130" y="1073643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226540" y="3181972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107394" y="3181972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968683" y="3181972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5788380" y="4536612"/>
            <a:ext cx="947471" cy="745980"/>
            <a:chOff x="6629400" y="3896868"/>
            <a:chExt cx="947471" cy="745980"/>
          </a:xfrm>
        </p:grpSpPr>
        <p:cxnSp>
          <p:nvCxnSpPr>
            <p:cNvPr id="39" name="Curved Connector 38"/>
            <p:cNvCxnSpPr/>
            <p:nvPr/>
          </p:nvCxnSpPr>
          <p:spPr>
            <a:xfrm rot="16200000" flipH="1">
              <a:off x="7236698" y="3569395"/>
              <a:ext cx="12700" cy="667646"/>
            </a:xfrm>
            <a:prstGeom prst="curvedConnector3">
              <a:avLst>
                <a:gd name="adj1" fmla="val 2491047"/>
              </a:avLst>
            </a:prstGeom>
            <a:ln w="76200"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6629400" y="4181183"/>
              <a:ext cx="8515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+mn-lt"/>
                </a:rPr>
                <a:t>redo</a:t>
              </a:r>
            </a:p>
          </p:txBody>
        </p:sp>
      </p:grpSp>
      <p:sp>
        <p:nvSpPr>
          <p:cNvPr id="41" name="Oval 40"/>
          <p:cNvSpPr/>
          <p:nvPr/>
        </p:nvSpPr>
        <p:spPr>
          <a:xfrm>
            <a:off x="4825693" y="406368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6548268" y="406368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7409556" y="406368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5686980" y="4063688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45" name="Straight Arrow Connector 44"/>
          <p:cNvCxnSpPr>
            <a:stCxn id="41" idx="6"/>
            <a:endCxn id="44" idx="2"/>
          </p:cNvCxnSpPr>
          <p:nvPr/>
        </p:nvCxnSpPr>
        <p:spPr>
          <a:xfrm>
            <a:off x="5298618" y="430015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4" idx="6"/>
            <a:endCxn id="42" idx="2"/>
          </p:cNvCxnSpPr>
          <p:nvPr/>
        </p:nvCxnSpPr>
        <p:spPr>
          <a:xfrm>
            <a:off x="6159906" y="430015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2" idx="6"/>
            <a:endCxn id="43" idx="2"/>
          </p:cNvCxnSpPr>
          <p:nvPr/>
        </p:nvCxnSpPr>
        <p:spPr>
          <a:xfrm>
            <a:off x="7021193" y="4300150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6884324" y="3334598"/>
            <a:ext cx="934871" cy="804697"/>
            <a:chOff x="3243619" y="2570441"/>
            <a:chExt cx="1184644" cy="1019695"/>
          </a:xfrm>
        </p:grpSpPr>
        <p:cxnSp>
          <p:nvCxnSpPr>
            <p:cNvPr id="49" name="Curved Connector 48"/>
            <p:cNvCxnSpPr>
              <a:stCxn id="43" idx="1"/>
              <a:endCxn id="42" idx="7"/>
            </p:cNvCxnSpPr>
            <p:nvPr/>
          </p:nvCxnSpPr>
          <p:spPr>
            <a:xfrm rot="16200000" flipV="1">
              <a:off x="3645013" y="3248266"/>
              <a:ext cx="16093" cy="667647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243619" y="2570441"/>
              <a:ext cx="1184644" cy="5850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7361350" y="3885196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222358" y="218895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</a:t>
            </a:r>
            <a:br>
              <a:rPr lang="en-US" dirty="0" smtClean="0"/>
            </a:br>
            <a:r>
              <a:rPr lang="en-US" dirty="0" smtClean="0"/>
              <a:t>green </a:t>
            </a: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360297" y="225245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resize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280843" y="218895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make</a:t>
            </a:r>
            <a:br>
              <a:rPr lang="en-US" dirty="0" smtClean="0"/>
            </a:br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7063971" y="225245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rotate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 rot="1821347">
            <a:off x="8334147" y="871574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8335025" y="1884403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8334147" y="2962706"/>
            <a:ext cx="609600" cy="438532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8330834" y="4104430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5788380" y="5877041"/>
            <a:ext cx="947471" cy="745980"/>
            <a:chOff x="6629400" y="3896868"/>
            <a:chExt cx="947471" cy="745980"/>
          </a:xfrm>
        </p:grpSpPr>
        <p:cxnSp>
          <p:nvCxnSpPr>
            <p:cNvPr id="61" name="Curved Connector 60"/>
            <p:cNvCxnSpPr/>
            <p:nvPr/>
          </p:nvCxnSpPr>
          <p:spPr>
            <a:xfrm rot="16200000" flipH="1">
              <a:off x="7236698" y="3569395"/>
              <a:ext cx="12700" cy="667646"/>
            </a:xfrm>
            <a:prstGeom prst="curvedConnector3">
              <a:avLst>
                <a:gd name="adj1" fmla="val 2491047"/>
              </a:avLst>
            </a:prstGeom>
            <a:ln w="76200"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6629400" y="4181183"/>
              <a:ext cx="8515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+mn-lt"/>
                </a:rPr>
                <a:t>redo</a:t>
              </a:r>
            </a:p>
          </p:txBody>
        </p:sp>
      </p:grpSp>
      <p:sp>
        <p:nvSpPr>
          <p:cNvPr id="63" name="Oval 62"/>
          <p:cNvSpPr/>
          <p:nvPr/>
        </p:nvSpPr>
        <p:spPr>
          <a:xfrm>
            <a:off x="4825693" y="540411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6548268" y="540411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7409556" y="540411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66" name="Oval 65"/>
          <p:cNvSpPr/>
          <p:nvPr/>
        </p:nvSpPr>
        <p:spPr>
          <a:xfrm>
            <a:off x="5686980" y="540411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67" name="Straight Arrow Connector 66"/>
          <p:cNvCxnSpPr>
            <a:stCxn id="63" idx="6"/>
            <a:endCxn id="66" idx="2"/>
          </p:cNvCxnSpPr>
          <p:nvPr/>
        </p:nvCxnSpPr>
        <p:spPr>
          <a:xfrm>
            <a:off x="5298618" y="56405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6" idx="6"/>
            <a:endCxn id="64" idx="2"/>
          </p:cNvCxnSpPr>
          <p:nvPr/>
        </p:nvCxnSpPr>
        <p:spPr>
          <a:xfrm>
            <a:off x="6159906" y="56405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4" idx="6"/>
            <a:endCxn id="65" idx="2"/>
          </p:cNvCxnSpPr>
          <p:nvPr/>
        </p:nvCxnSpPr>
        <p:spPr>
          <a:xfrm>
            <a:off x="7021193" y="564057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6884324" y="4675027"/>
            <a:ext cx="934871" cy="804697"/>
            <a:chOff x="3243619" y="2570441"/>
            <a:chExt cx="1184644" cy="1019695"/>
          </a:xfrm>
        </p:grpSpPr>
        <p:cxnSp>
          <p:nvCxnSpPr>
            <p:cNvPr id="71" name="Curved Connector 70"/>
            <p:cNvCxnSpPr>
              <a:stCxn id="65" idx="1"/>
              <a:endCxn id="64" idx="7"/>
            </p:cNvCxnSpPr>
            <p:nvPr/>
          </p:nvCxnSpPr>
          <p:spPr>
            <a:xfrm rot="16200000" flipV="1">
              <a:off x="3645013" y="3248266"/>
              <a:ext cx="16093" cy="667647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3243619" y="2570441"/>
              <a:ext cx="1184644" cy="5850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7361350" y="5225625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74" name="Oval 73"/>
          <p:cNvSpPr/>
          <p:nvPr/>
        </p:nvSpPr>
        <p:spPr>
          <a:xfrm>
            <a:off x="7415206" y="605662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E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75" name="Straight Arrow Connector 74"/>
          <p:cNvCxnSpPr>
            <a:stCxn id="64" idx="5"/>
            <a:endCxn id="74" idx="2"/>
          </p:cNvCxnSpPr>
          <p:nvPr/>
        </p:nvCxnSpPr>
        <p:spPr>
          <a:xfrm>
            <a:off x="6951934" y="5807785"/>
            <a:ext cx="463270" cy="485301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8330834" y="6035658"/>
            <a:ext cx="609600" cy="438532"/>
          </a:xfrm>
          <a:prstGeom prst="rect">
            <a:avLst/>
          </a:prstGeom>
          <a:solidFill>
            <a:srgbClr val="0000FF"/>
          </a:solidFill>
          <a:effectLst>
            <a:outerShdw blurRad="50800" dist="88900" dir="2700000" algn="tl" rotWithShape="0">
              <a:srgbClr val="C00000">
                <a:alpha val="3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8172853" y="5419851"/>
            <a:ext cx="9797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add</a:t>
            </a:r>
          </a:p>
          <a:p>
            <a:pPr algn="ctr"/>
            <a:r>
              <a:rPr lang="en-US" dirty="0" smtClean="0"/>
              <a:t>shadow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4167100" y="941489"/>
            <a:ext cx="4270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sz="1400" dirty="0"/>
          </a:p>
          <a:p>
            <a:r>
              <a:rPr lang="en-US" dirty="0"/>
              <a:t>2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sz="1400" dirty="0"/>
          </a:p>
          <a:p>
            <a:r>
              <a:rPr lang="en-US" dirty="0"/>
              <a:t>3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sz="2200" dirty="0"/>
          </a:p>
          <a:p>
            <a:r>
              <a:rPr lang="en-US" dirty="0"/>
              <a:t>4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5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6949763" y="5225625"/>
            <a:ext cx="7917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83565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99810"/>
          </a:xfrm>
        </p:spPr>
        <p:txBody>
          <a:bodyPr/>
          <a:lstStyle/>
          <a:p>
            <a:r>
              <a:rPr lang="en-US" dirty="0" smtClean="0"/>
              <a:t>Repeat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174219"/>
            <a:ext cx="8229600" cy="538148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Does the previous</a:t>
            </a:r>
            <a:br>
              <a:rPr lang="en-US" dirty="0" smtClean="0"/>
            </a:br>
            <a:r>
              <a:rPr lang="en-US" dirty="0" smtClean="0"/>
              <a:t>operation again on</a:t>
            </a:r>
            <a:br>
              <a:rPr lang="en-US" dirty="0" smtClean="0"/>
            </a:br>
            <a:r>
              <a:rPr lang="en-US" i="1" dirty="0" smtClean="0"/>
              <a:t>the current selection</a:t>
            </a:r>
          </a:p>
          <a:p>
            <a:r>
              <a:rPr lang="en-US" dirty="0" smtClean="0"/>
              <a:t>E.g., rotate </a:t>
            </a:r>
            <a:r>
              <a:rPr lang="en-US" i="1" dirty="0" smtClean="0"/>
              <a:t>something else </a:t>
            </a:r>
            <a:r>
              <a:rPr lang="en-US" dirty="0" smtClean="0"/>
              <a:t>by the same amount</a:t>
            </a:r>
          </a:p>
          <a:p>
            <a:pPr lvl="1"/>
            <a:r>
              <a:rPr lang="en-US" dirty="0" smtClean="0"/>
              <a:t>Really useful</a:t>
            </a:r>
          </a:p>
          <a:p>
            <a:r>
              <a:rPr lang="en-US" dirty="0" smtClean="0"/>
              <a:t>Goes on the undo stack just like normal operations</a:t>
            </a:r>
          </a:p>
          <a:p>
            <a:r>
              <a:rPr lang="en-US" dirty="0" smtClean="0"/>
              <a:t>Typically, uses same</a:t>
            </a:r>
            <a:br>
              <a:rPr lang="en-US" dirty="0" smtClean="0"/>
            </a:br>
            <a:r>
              <a:rPr lang="en-US" dirty="0" smtClean="0"/>
              <a:t>shortcut key as Redo</a:t>
            </a:r>
          </a:p>
          <a:p>
            <a:pPr lvl="1"/>
            <a:r>
              <a:rPr lang="en-US" dirty="0" smtClean="0"/>
              <a:t>But might want to</a:t>
            </a:r>
            <a:br>
              <a:rPr lang="en-US" dirty="0" smtClean="0"/>
            </a:br>
            <a:r>
              <a:rPr lang="en-US" dirty="0" smtClean="0"/>
              <a:t>repeat the previous</a:t>
            </a:r>
            <a:br>
              <a:rPr lang="en-US" dirty="0" smtClean="0"/>
            </a:br>
            <a:r>
              <a:rPr lang="en-US" dirty="0" smtClean="0"/>
              <a:t>command after an undo</a:t>
            </a:r>
          </a:p>
          <a:p>
            <a:pPr lvl="1"/>
            <a:r>
              <a:rPr lang="en-US" dirty="0" smtClean="0"/>
              <a:t>Office changes icon </a:t>
            </a:r>
          </a:p>
          <a:p>
            <a:r>
              <a:rPr lang="en-US" dirty="0" smtClean="0"/>
              <a:t>Repeat is often not available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3914776" y="116397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637351" y="116397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498639" y="116397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776063" y="1163977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>
            <a:stCxn id="6" idx="6"/>
            <a:endCxn id="9" idx="2"/>
          </p:cNvCxnSpPr>
          <p:nvPr/>
        </p:nvCxnSpPr>
        <p:spPr>
          <a:xfrm>
            <a:off x="4387701" y="140043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6"/>
            <a:endCxn id="7" idx="2"/>
          </p:cNvCxnSpPr>
          <p:nvPr/>
        </p:nvCxnSpPr>
        <p:spPr>
          <a:xfrm>
            <a:off x="5248989" y="140043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6"/>
            <a:endCxn id="8" idx="2"/>
          </p:cNvCxnSpPr>
          <p:nvPr/>
        </p:nvCxnSpPr>
        <p:spPr>
          <a:xfrm>
            <a:off x="6110276" y="1400439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46504" y="545691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</a:t>
            </a:r>
            <a:br>
              <a:rPr lang="en-US" dirty="0" smtClean="0"/>
            </a:br>
            <a:r>
              <a:rPr lang="en-US" dirty="0" smtClean="0"/>
              <a:t>green </a:t>
            </a: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84443" y="552041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resize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504989" y="545691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make</a:t>
            </a:r>
            <a:br>
              <a:rPr lang="en-US" dirty="0" smtClean="0"/>
            </a:br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288117" y="552041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rotate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1821347">
            <a:off x="8156629" y="1062158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928634" y="189837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51209" y="189837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6512497" y="189837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4789921" y="189837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25" name="Straight Arrow Connector 24"/>
          <p:cNvCxnSpPr>
            <a:stCxn id="21" idx="6"/>
            <a:endCxn id="24" idx="2"/>
          </p:cNvCxnSpPr>
          <p:nvPr/>
        </p:nvCxnSpPr>
        <p:spPr>
          <a:xfrm>
            <a:off x="4401559" y="2134837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4" idx="6"/>
            <a:endCxn id="22" idx="2"/>
          </p:cNvCxnSpPr>
          <p:nvPr/>
        </p:nvCxnSpPr>
        <p:spPr>
          <a:xfrm>
            <a:off x="5262847" y="2134837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2" idx="6"/>
            <a:endCxn id="23" idx="2"/>
          </p:cNvCxnSpPr>
          <p:nvPr/>
        </p:nvCxnSpPr>
        <p:spPr>
          <a:xfrm>
            <a:off x="6124134" y="2134837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7386208" y="1898375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E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34" name="Straight Arrow Connector 33"/>
          <p:cNvCxnSpPr>
            <a:endCxn id="33" idx="2"/>
          </p:cNvCxnSpPr>
          <p:nvPr/>
        </p:nvCxnSpPr>
        <p:spPr>
          <a:xfrm>
            <a:off x="6997845" y="2134837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174431" y="1462607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repeat</a:t>
            </a:r>
            <a:endParaRPr lang="en-US" dirty="0"/>
          </a:p>
        </p:txBody>
      </p:sp>
      <p:sp>
        <p:nvSpPr>
          <p:cNvPr id="36" name="Isosceles Triangle 35"/>
          <p:cNvSpPr/>
          <p:nvPr/>
        </p:nvSpPr>
        <p:spPr bwMode="auto">
          <a:xfrm rot="1941059">
            <a:off x="8358574" y="1573449"/>
            <a:ext cx="554771" cy="889140"/>
          </a:xfrm>
          <a:prstGeom prst="triangl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4761867" y="437154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6484442" y="437154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7345730" y="437154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5623154" y="4371549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41" name="Straight Arrow Connector 40"/>
          <p:cNvCxnSpPr>
            <a:stCxn id="37" idx="6"/>
            <a:endCxn id="40" idx="2"/>
          </p:cNvCxnSpPr>
          <p:nvPr/>
        </p:nvCxnSpPr>
        <p:spPr>
          <a:xfrm>
            <a:off x="5234792" y="4608011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0" idx="6"/>
            <a:endCxn id="38" idx="2"/>
          </p:cNvCxnSpPr>
          <p:nvPr/>
        </p:nvCxnSpPr>
        <p:spPr>
          <a:xfrm>
            <a:off x="6096080" y="4608011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8" idx="6"/>
            <a:endCxn id="39" idx="2"/>
          </p:cNvCxnSpPr>
          <p:nvPr/>
        </p:nvCxnSpPr>
        <p:spPr>
          <a:xfrm>
            <a:off x="6957367" y="4608011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293595" y="3753263"/>
            <a:ext cx="1223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create</a:t>
            </a:r>
            <a:br>
              <a:rPr lang="en-US" dirty="0" smtClean="0"/>
            </a:br>
            <a:r>
              <a:rPr lang="en-US" dirty="0" smtClean="0"/>
              <a:t>green </a:t>
            </a: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431534" y="3759613"/>
            <a:ext cx="800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resize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352080" y="3753263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make</a:t>
            </a:r>
            <a:br>
              <a:rPr lang="en-US" dirty="0" smtClean="0"/>
            </a:br>
            <a:r>
              <a:rPr lang="en-US" dirty="0" smtClean="0"/>
              <a:t>blue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135208" y="3759613"/>
            <a:ext cx="774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rotate</a:t>
            </a:r>
            <a:br>
              <a:rPr lang="en-US" dirty="0" smtClean="0"/>
            </a:br>
            <a:r>
              <a:rPr lang="en-US" dirty="0" err="1" smtClean="0"/>
              <a:t>rect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 rot="1821347">
            <a:off x="8185129" y="4507124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4787243" y="5391156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6509818" y="5391156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C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7371106" y="5391156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48531" y="5391156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53" name="Straight Arrow Connector 52"/>
          <p:cNvCxnSpPr>
            <a:stCxn id="49" idx="6"/>
            <a:endCxn id="52" idx="2"/>
          </p:cNvCxnSpPr>
          <p:nvPr/>
        </p:nvCxnSpPr>
        <p:spPr>
          <a:xfrm>
            <a:off x="5260170" y="5627618"/>
            <a:ext cx="3883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2" idx="6"/>
            <a:endCxn id="50" idx="2"/>
          </p:cNvCxnSpPr>
          <p:nvPr/>
        </p:nvCxnSpPr>
        <p:spPr>
          <a:xfrm>
            <a:off x="6121456" y="5627618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50" idx="6"/>
            <a:endCxn id="51" idx="2"/>
          </p:cNvCxnSpPr>
          <p:nvPr/>
        </p:nvCxnSpPr>
        <p:spPr>
          <a:xfrm>
            <a:off x="6982744" y="5627618"/>
            <a:ext cx="38836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8185129" y="5323753"/>
            <a:ext cx="609600" cy="438532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6787423" y="4658934"/>
            <a:ext cx="934871" cy="779647"/>
            <a:chOff x="3170277" y="2896694"/>
            <a:chExt cx="1184646" cy="1313065"/>
          </a:xfrm>
        </p:grpSpPr>
        <p:cxnSp>
          <p:nvCxnSpPr>
            <p:cNvPr id="58" name="Curved Connector 57"/>
            <p:cNvCxnSpPr/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3170277" y="2896694"/>
              <a:ext cx="1184646" cy="7775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7415206" y="6056622"/>
            <a:ext cx="472927" cy="4729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E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61" name="Straight Arrow Connector 60"/>
          <p:cNvCxnSpPr>
            <a:endCxn id="60" idx="2"/>
          </p:cNvCxnSpPr>
          <p:nvPr/>
        </p:nvCxnSpPr>
        <p:spPr>
          <a:xfrm>
            <a:off x="6951934" y="5807785"/>
            <a:ext cx="463270" cy="485301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013368" y="5959165"/>
            <a:ext cx="1249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Repeat</a:t>
            </a:r>
            <a:br>
              <a:rPr lang="en-US" dirty="0" smtClean="0"/>
            </a:br>
            <a:r>
              <a:rPr lang="en-US" dirty="0" smtClean="0"/>
              <a:t>make blue</a:t>
            </a:r>
            <a:endParaRPr lang="en-US" dirty="0"/>
          </a:p>
        </p:txBody>
      </p:sp>
      <p:sp>
        <p:nvSpPr>
          <p:cNvPr id="64" name="Isosceles Triangle 63"/>
          <p:cNvSpPr/>
          <p:nvPr/>
        </p:nvSpPr>
        <p:spPr bwMode="auto">
          <a:xfrm>
            <a:off x="8205449" y="5866779"/>
            <a:ext cx="554771" cy="889140"/>
          </a:xfrm>
          <a:prstGeom prst="triangl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67" name="Picture 66"/>
          <p:cNvPicPr/>
          <p:nvPr/>
        </p:nvPicPr>
        <p:blipFill>
          <a:blip r:embed="rId3"/>
          <a:stretch>
            <a:fillRect/>
          </a:stretch>
        </p:blipFill>
        <p:spPr>
          <a:xfrm>
            <a:off x="3639058" y="5562116"/>
            <a:ext cx="322188" cy="301967"/>
          </a:xfrm>
          <a:prstGeom prst="rect">
            <a:avLst/>
          </a:prstGeom>
        </p:spPr>
      </p:pic>
      <p:pic>
        <p:nvPicPr>
          <p:cNvPr id="68" name="Picture 67"/>
          <p:cNvPicPr/>
          <p:nvPr/>
        </p:nvPicPr>
        <p:blipFill>
          <a:blip r:embed="rId4"/>
          <a:stretch>
            <a:fillRect/>
          </a:stretch>
        </p:blipFill>
        <p:spPr>
          <a:xfrm>
            <a:off x="4087829" y="5562116"/>
            <a:ext cx="311981" cy="31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21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Complications: Operations </a:t>
            </a:r>
            <a:r>
              <a:rPr lang="en-US" i="1" dirty="0" smtClean="0"/>
              <a:t>not</a:t>
            </a:r>
            <a:r>
              <a:rPr lang="en-US" dirty="0"/>
              <a:t> </a:t>
            </a:r>
            <a:r>
              <a:rPr lang="en-US" dirty="0" smtClean="0"/>
              <a:t>put on Undo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1711"/>
            <a:ext cx="8229600" cy="505690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Scrolling</a:t>
            </a:r>
          </a:p>
          <a:p>
            <a:pPr lvl="1"/>
            <a:r>
              <a:rPr lang="en-US" dirty="0" smtClean="0"/>
              <a:t>Might be useful to have a “go back”, like with hyperlinks</a:t>
            </a:r>
          </a:p>
          <a:p>
            <a:pPr lvl="1"/>
            <a:r>
              <a:rPr lang="en-US" dirty="0" smtClean="0"/>
              <a:t>See research later</a:t>
            </a:r>
            <a:endParaRPr lang="en-US" dirty="0"/>
          </a:p>
          <a:p>
            <a:r>
              <a:rPr lang="en-US" dirty="0" smtClean="0"/>
              <a:t>Changing the selection</a:t>
            </a:r>
          </a:p>
          <a:p>
            <a:pPr lvl="1"/>
            <a:r>
              <a:rPr lang="en-US" dirty="0" smtClean="0"/>
              <a:t>not undoable, doesn’t change undo stack</a:t>
            </a:r>
          </a:p>
          <a:p>
            <a:pPr lvl="1"/>
            <a:r>
              <a:rPr lang="en-US" dirty="0" smtClean="0"/>
              <a:t>My Topaz system made this available for undo – see later</a:t>
            </a:r>
          </a:p>
          <a:p>
            <a:r>
              <a:rPr lang="en-US" dirty="0" smtClean="0"/>
              <a:t>Changing the value of controls, if doesn’t affect any objects</a:t>
            </a:r>
          </a:p>
          <a:p>
            <a:pPr lvl="1"/>
            <a:r>
              <a:rPr lang="en-US" dirty="0" smtClean="0"/>
              <a:t>Changing the color of the next-drawn object</a:t>
            </a:r>
          </a:p>
          <a:p>
            <a:r>
              <a:rPr lang="en-US" dirty="0" smtClean="0"/>
              <a:t>Copy (as in Cut-Copy-Paste)</a:t>
            </a:r>
          </a:p>
          <a:p>
            <a:pPr lvl="1"/>
            <a:r>
              <a:rPr lang="en-US" dirty="0" smtClean="0"/>
              <a:t>Clipboard changes are not affected by undo</a:t>
            </a:r>
          </a:p>
          <a:p>
            <a:pPr lvl="2"/>
            <a:r>
              <a:rPr lang="en-US" dirty="0" smtClean="0"/>
              <a:t>Lots of clever strategies take advantage of this</a:t>
            </a:r>
          </a:p>
          <a:p>
            <a:pPr lvl="2"/>
            <a:r>
              <a:rPr lang="en-US" dirty="0" smtClean="0"/>
              <a:t>Also not possible since clipboard is global and undo is per-application</a:t>
            </a:r>
          </a:p>
          <a:p>
            <a:r>
              <a:rPr lang="en-US" dirty="0" smtClean="0"/>
              <a:t>Saving to file is not undoable</a:t>
            </a:r>
          </a:p>
          <a:p>
            <a:pPr lvl="1"/>
            <a:r>
              <a:rPr lang="en-US" dirty="0" smtClean="0"/>
              <a:t>Old: blocks off all previous operations</a:t>
            </a:r>
          </a:p>
          <a:p>
            <a:pPr lvl="1"/>
            <a:r>
              <a:rPr lang="en-US" dirty="0" smtClean="0"/>
              <a:t>Current: not put on undo stack so can undo past saves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88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773"/>
            <a:ext cx="7543800" cy="1295400"/>
          </a:xfrm>
        </p:spPr>
        <p:txBody>
          <a:bodyPr/>
          <a:lstStyle/>
          <a:p>
            <a:r>
              <a:rPr lang="en-US" dirty="0" smtClean="0"/>
              <a:t>Complications: operations that are collected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characters typed grouped into one undo</a:t>
            </a:r>
          </a:p>
          <a:p>
            <a:pPr lvl="1"/>
            <a:r>
              <a:rPr lang="en-US" dirty="0" smtClean="0"/>
              <a:t>Similarly, multiple backspaces</a:t>
            </a:r>
          </a:p>
          <a:p>
            <a:r>
              <a:rPr lang="en-US" dirty="0" smtClean="0"/>
              <a:t>Used of arrow keys to “nudge” graphics often grouped into 1 operation</a:t>
            </a:r>
          </a:p>
          <a:p>
            <a:endParaRPr lang="en-US" dirty="0"/>
          </a:p>
          <a:p>
            <a:r>
              <a:rPr lang="en-US" dirty="0" smtClean="0"/>
              <a:t>Or, one operation causes </a:t>
            </a:r>
            <a:r>
              <a:rPr lang="en-US" i="1" dirty="0" smtClean="0"/>
              <a:t>multiple entries</a:t>
            </a:r>
            <a:r>
              <a:rPr lang="en-US" dirty="0" smtClean="0"/>
              <a:t> on undo stack: </a:t>
            </a:r>
            <a:r>
              <a:rPr lang="en-US" dirty="0" err="1" smtClean="0"/>
              <a:t>teh</a:t>
            </a:r>
            <a:r>
              <a:rPr lang="en-US" dirty="0" smtClean="0">
                <a:solidFill>
                  <a:srgbClr val="C00000"/>
                </a:solidFill>
              </a:rPr>
              <a:t>_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the_  (auto-correct; text)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277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70533</TotalTime>
  <Words>3131</Words>
  <Application>Microsoft Office PowerPoint</Application>
  <PresentationFormat>On-screen Show (4:3)</PresentationFormat>
  <Paragraphs>599</Paragraphs>
  <Slides>40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Courier New</vt:lpstr>
      <vt:lpstr>Source Code Pro Light</vt:lpstr>
      <vt:lpstr>Tahoma</vt:lpstr>
      <vt:lpstr>Wingdings</vt:lpstr>
      <vt:lpstr>lecture template_polo</vt:lpstr>
      <vt:lpstr>Lecture 14: Command Objects &amp; Support for Undo</vt:lpstr>
      <vt:lpstr>Logistics</vt:lpstr>
      <vt:lpstr>Early Undo</vt:lpstr>
      <vt:lpstr>Computer “Undo”</vt:lpstr>
      <vt:lpstr>Single Level Undo</vt:lpstr>
      <vt:lpstr>Linear Undo</vt:lpstr>
      <vt:lpstr>Repeat</vt:lpstr>
      <vt:lpstr>Complications: Operations not put on Undo Stack</vt:lpstr>
      <vt:lpstr>Complications: operations that are collected</vt:lpstr>
      <vt:lpstr>Undo in Various Programs</vt:lpstr>
      <vt:lpstr>Adobe PhotoShop</vt:lpstr>
      <vt:lpstr>Undo implementations</vt:lpstr>
      <vt:lpstr>Command Object Pattern</vt:lpstr>
      <vt:lpstr>HW 5 design for Command Objects</vt:lpstr>
      <vt:lpstr>Example:</vt:lpstr>
      <vt:lpstr>Values</vt:lpstr>
      <vt:lpstr>Command Object Methods</vt:lpstr>
      <vt:lpstr>Command Object Methods</vt:lpstr>
      <vt:lpstr>Undo &amp; Redo</vt:lpstr>
      <vt:lpstr>Repeat</vt:lpstr>
      <vt:lpstr>Change Color Control</vt:lpstr>
      <vt:lpstr>Implementing Undo for Canvas</vt:lpstr>
      <vt:lpstr>Linear Undo Handler</vt:lpstr>
      <vt:lpstr>Advanced: Selective Undo</vt:lpstr>
      <vt:lpstr>Kurlander’s Graphics Histories</vt:lpstr>
      <vt:lpstr>Aquamarine</vt:lpstr>
      <vt:lpstr>Selective Undo by Region </vt:lpstr>
      <vt:lpstr>Region Conflicts: Flood Fill</vt:lpstr>
      <vt:lpstr>Direct Selective Undo or Inverse Model</vt:lpstr>
      <vt:lpstr>Direct Selective Undo Implementation</vt:lpstr>
      <vt:lpstr>Selective Undo in Amulet</vt:lpstr>
      <vt:lpstr>Scripting = “Topaz”</vt:lpstr>
      <vt:lpstr>Pictures for Scripting: Object Search</vt:lpstr>
      <vt:lpstr>Pictures for Scripting: Generalize Position / Size</vt:lpstr>
      <vt:lpstr>Pictures for Scripting: Result</vt:lpstr>
      <vt:lpstr>Multi-User Undo</vt:lpstr>
      <vt:lpstr>Using Undo History for “Why” Help</vt:lpstr>
      <vt:lpstr>Crystal</vt:lpstr>
      <vt:lpstr>Crystal Implementation Overview</vt:lpstr>
      <vt:lpstr>Crystal Implementation, cont.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1345</cp:revision>
  <cp:lastPrinted>1601-01-01T00:00:00Z</cp:lastPrinted>
  <dcterms:created xsi:type="dcterms:W3CDTF">2001-06-15T20:03:27Z</dcterms:created>
  <dcterms:modified xsi:type="dcterms:W3CDTF">2020-10-21T01:46:51Z</dcterms:modified>
</cp:coreProperties>
</file>